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8"/>
  </p:handoutMasterIdLst>
  <p:sldIdLst>
    <p:sldId id="256" r:id="rId2"/>
    <p:sldId id="257" r:id="rId3"/>
    <p:sldId id="265" r:id="rId4"/>
    <p:sldId id="266" r:id="rId5"/>
    <p:sldId id="267"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78">
          <p15:clr>
            <a:srgbClr val="A4A3A4"/>
          </p15:clr>
        </p15:guide>
        <p15:guide id="2" pos="2880">
          <p15:clr>
            <a:srgbClr val="A4A3A4"/>
          </p15:clr>
        </p15:guide>
      </p15:sldGuideLst>
    </p:ext>
    <p:ext uri="{2D200454-40CA-4A62-9FC3-DE9A4176ACB9}">
      <p15:notesGuideLst xmlns:p15="http://schemas.microsoft.com/office/powerpoint/2012/main">
        <p15:guide id="1" orient="horz" pos="290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895" autoAdjust="0"/>
  </p:normalViewPr>
  <p:slideViewPr>
    <p:cSldViewPr>
      <p:cViewPr varScale="1">
        <p:scale>
          <a:sx n="103" d="100"/>
          <a:sy n="103" d="100"/>
        </p:scale>
        <p:origin x="1854" y="96"/>
      </p:cViewPr>
      <p:guideLst>
        <p:guide orient="horz" pos="2178"/>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84"/>
      </p:cViewPr>
      <p:guideLst>
        <p:guide orient="horz" pos="290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pPr>
              <a:defRPr/>
            </a:pPr>
            <a:endParaRPr lang="ro-RO"/>
          </a:p>
        </p:txBody>
      </p:sp>
      <p:sp>
        <p:nvSpPr>
          <p:cNvPr id="174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pPr>
              <a:defRPr/>
            </a:pPr>
            <a:fld id="{E7A49A1C-E3F9-4B06-A01C-EE9E3704201A}" type="datetimeFigureOut">
              <a:rPr lang="ro-RO"/>
              <a:t>09.08.2022</a:t>
            </a:fld>
            <a:endParaRPr lang="ro-RO"/>
          </a:p>
        </p:txBody>
      </p:sp>
      <p:sp>
        <p:nvSpPr>
          <p:cNvPr id="174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pPr>
              <a:defRPr/>
            </a:pPr>
            <a:endParaRPr lang="ro-RO"/>
          </a:p>
        </p:txBody>
      </p:sp>
      <p:sp>
        <p:nvSpPr>
          <p:cNvPr id="174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pPr>
              <a:defRPr/>
            </a:pPr>
            <a:fld id="{2E711D00-5453-4B70-88D5-6C6CF42D0E80}" type="slidenum">
              <a:rPr lang="ro-RO"/>
              <a:t>‹#›</a:t>
            </a:fld>
            <a:endParaRPr lang="ro-R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0AFC866-B527-4CED-AEA5-8BE2F08EA1E7}" type="datetimeFigureOut">
              <a:rPr lang="en-US"/>
              <a:t>8/9/2022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4B9741E-E599-4680-BB47-AB5B8E9EF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458" name="Title Placeholder 1"/>
          <p:cNvSpPr>
            <a:spLocks noGrp="1"/>
          </p:cNvSpPr>
          <p:nvPr>
            <p:ph type="ctrTitle"/>
          </p:nvPr>
        </p:nvSpPr>
        <p:spPr>
          <a:xfrm>
            <a:off x="685800" y="2130425"/>
            <a:ext cx="7772400" cy="1470025"/>
          </a:xfrm>
        </p:spPr>
        <p:txBody>
          <a:bodyPr/>
          <a:lstStyle>
            <a:lvl1pPr>
              <a:defRPr smtClean="0">
                <a:solidFill>
                  <a:schemeClr val="bg1"/>
                </a:solidFill>
              </a:defRPr>
            </a:lvl1pPr>
          </a:lstStyle>
          <a:p>
            <a:pPr lvl="0"/>
            <a:r>
              <a:rPr lang="ro-RO" noProof="0"/>
              <a:t>Click to edit Master title style</a:t>
            </a:r>
          </a:p>
        </p:txBody>
      </p:sp>
      <p:sp>
        <p:nvSpPr>
          <p:cNvPr id="19459" name="Text Placeholder 2"/>
          <p:cNvSpPr>
            <a:spLocks noGrp="1"/>
          </p:cNvSpPr>
          <p:nvPr>
            <p:ph type="subTitle" idx="1"/>
          </p:nvPr>
        </p:nvSpPr>
        <p:spPr>
          <a:xfrm>
            <a:off x="1371600" y="3886200"/>
            <a:ext cx="6400800" cy="1752600"/>
          </a:xfrm>
        </p:spPr>
        <p:txBody>
          <a:bodyPr/>
          <a:lstStyle>
            <a:lvl1pPr marL="0" indent="0" algn="ctr">
              <a:buFont typeface="Arial" panose="020B0604020202020204" pitchFamily="34" charset="0"/>
              <a:buNone/>
              <a:defRPr smtClean="0">
                <a:solidFill>
                  <a:schemeClr val="bg1"/>
                </a:solidFill>
              </a:defRPr>
            </a:lvl1pPr>
          </a:lstStyle>
          <a:p>
            <a:pPr lvl="0"/>
            <a:r>
              <a:rPr lang="ro-RO" noProof="0"/>
              <a:t>Click to edit Master subtitle style</a:t>
            </a:r>
          </a:p>
        </p:txBody>
      </p:sp>
      <p:sp>
        <p:nvSpPr>
          <p:cNvPr id="4" name="Date Placeholder 3"/>
          <p:cNvSpPr>
            <a:spLocks noGrp="1"/>
          </p:cNvSpPr>
          <p:nvPr>
            <p:ph type="dt" sz="half" idx="10"/>
          </p:nvPr>
        </p:nvSpPr>
        <p:spPr>
          <a:xfrm>
            <a:off x="457200" y="6245225"/>
            <a:ext cx="2133600" cy="476250"/>
          </a:xfrm>
        </p:spPr>
        <p:txBody>
          <a:bodyPr/>
          <a:lstStyle>
            <a:lvl1pPr algn="l" fontAlgn="auto">
              <a:spcBef>
                <a:spcPts val="0"/>
              </a:spcBef>
              <a:spcAft>
                <a:spcPts val="0"/>
              </a:spcAft>
              <a:defRPr sz="1200">
                <a:solidFill>
                  <a:schemeClr val="tx1">
                    <a:tint val="75000"/>
                  </a:schemeClr>
                </a:solidFill>
                <a:latin typeface="+mn-lt"/>
              </a:defRPr>
            </a:lvl1pPr>
          </a:lstStyle>
          <a:p>
            <a:pPr>
              <a:defRPr/>
            </a:pPr>
            <a:fld id="{D2649312-911A-459F-AB9B-3C1D2AFC53BF}" type="datetime1">
              <a:rPr lang="en-US"/>
              <a:t>8/9/2022</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lgn="r" fontAlgn="auto">
              <a:spcBef>
                <a:spcPts val="0"/>
              </a:spcBef>
              <a:spcAft>
                <a:spcPts val="0"/>
              </a:spcAft>
              <a:defRPr sz="1200">
                <a:solidFill>
                  <a:schemeClr val="tx1">
                    <a:tint val="75000"/>
                  </a:schemeClr>
                </a:solidFill>
                <a:latin typeface="+mn-lt"/>
              </a:defRPr>
            </a:lvl1pPr>
          </a:lstStyle>
          <a:p>
            <a:pPr>
              <a:defRPr/>
            </a:pPr>
            <a:fld id="{7E30D07E-4B5F-49FB-BA2D-91DE245007A0}" type="slidenum">
              <a:rPr lang="en-US"/>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1970E90-74A3-4759-A325-E935C05FE3BB}" type="datetime1">
              <a:rPr lang="en-US"/>
              <a:t>8/9/2022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C17ADF-2C3D-4160-A2E2-00CBAFF01C48}"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60588A-E572-4556-B9EB-F2D3E29F401E}" type="datetime1">
              <a:rPr lang="en-US"/>
              <a:t>8/9/2022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419BF0-39DB-4E02-BB73-458572BF81BB}"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BAB1AD4-541F-4B2E-8BE7-79270F2BA7B6}" type="datetime1">
              <a:rPr lang="en-US"/>
              <a:t>8/9/2022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910849-A91D-4D7C-BD2C-4F44EB43C7F1}"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AC07DCC-A083-4B4D-A01C-3CC985FD920B}" type="datetime1">
              <a:rPr lang="en-US"/>
              <a:t>8/9/2022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54B070-5FE3-4D83-8490-67676D76EF4F}"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7BFB3D-365D-4453-8324-18541658008E}" type="datetime1">
              <a:rPr lang="en-US"/>
              <a:t>8/9/2022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214C27-36E0-4534-AB39-FFB8338E06B6}"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9D47E58-BE8D-4FA9-B1AD-4B0EE0AA1834}" type="datetime1">
              <a:rPr lang="en-US"/>
              <a:t>8/9/2022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FAB9FA-07C2-4D40-BFC4-9BC9F08B1C51}"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E2C36D4-863B-4F91-9944-ADFB82CED64A}" type="datetime1">
              <a:rPr lang="en-US"/>
              <a:t>8/9/2022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A90779-E6C4-4248-BD68-FB9623709E4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BB68161-4B6D-40BE-8E0B-872339E3C029}" type="datetime1">
              <a:rPr lang="en-US"/>
              <a:t>8/9/2022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790978-956E-4679-95FE-84E8D63FF1D2}"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F3A51CA-284C-4BD0-9769-A5863E991537}" type="datetime1">
              <a:rPr lang="en-US"/>
              <a:t>8/9/2022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9CCAD45-7DD8-4185-A3CF-6D175CC43077}"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0075D3-FBF1-4EDE-8351-2560D52CBF44}" type="datetime1">
              <a:rPr lang="en-US"/>
              <a:t>8/9/2022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B922D6-98F2-40FB-B3F8-DCF31B5A1EBB}"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02F1066-7872-41B6-AD1E-BC140E9AD25B}" type="datetime1">
              <a:rPr lang="en-US"/>
              <a:t>8/9/2022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D2494C-5AA4-45A6-9532-C98D03F61931}"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371600"/>
            <a:ext cx="8229600" cy="914400"/>
          </a:xfrm>
          <a:prstGeom prst="rect">
            <a:avLst/>
          </a:prstGeom>
          <a:noFill/>
          <a:ln w="9525">
            <a:noFill/>
            <a:miter lim="800000"/>
          </a:ln>
        </p:spPr>
        <p:txBody>
          <a:bodyPr vert="horz" wrap="square" lIns="91440" tIns="45720" rIns="91440" bIns="45720" numCol="1" anchor="ctr" anchorCtr="0" compatLnSpc="1"/>
          <a:lstStyle/>
          <a:p>
            <a:pPr lvl="0"/>
            <a:r>
              <a:rPr lang="en-US"/>
              <a:t>Click to edit Master title style</a:t>
            </a:r>
          </a:p>
        </p:txBody>
      </p:sp>
      <p:sp>
        <p:nvSpPr>
          <p:cNvPr id="1027" name="Text Placeholder 2"/>
          <p:cNvSpPr>
            <a:spLocks noGrp="1"/>
          </p:cNvSpPr>
          <p:nvPr>
            <p:ph type="body" idx="1"/>
          </p:nvPr>
        </p:nvSpPr>
        <p:spPr bwMode="auto">
          <a:xfrm>
            <a:off x="457200" y="2514600"/>
            <a:ext cx="8229600" cy="3611563"/>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F0FBD17-BDE1-42B4-A675-19A2DDEA1E59}" type="datetime1">
              <a:rPr lang="en-US"/>
              <a:t>8/9/2022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05B1D61-5C20-44FF-AB5D-372385C6CBB8}"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4.GIF"/><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6"/>
          <p:cNvSpPr>
            <a:spLocks noGrp="1"/>
          </p:cNvSpPr>
          <p:nvPr>
            <p:ph type="ctrTitle"/>
          </p:nvPr>
        </p:nvSpPr>
        <p:spPr>
          <a:xfrm>
            <a:off x="152400" y="1066800"/>
            <a:ext cx="7772400" cy="1470025"/>
          </a:xfrm>
        </p:spPr>
        <p:txBody>
          <a:bodyPr/>
          <a:lstStyle/>
          <a:p>
            <a:r>
              <a:rPr lang="it-IT" sz="2800" b="1" dirty="0"/>
              <a:t>Domeniul</a:t>
            </a:r>
            <a:br>
              <a:rPr lang="en-US" sz="2800" b="1" dirty="0"/>
            </a:br>
            <a:r>
              <a:rPr lang="en-US" sz="2800" b="1" dirty="0"/>
              <a:t>COMUNICARE ÎN </a:t>
            </a:r>
            <a:r>
              <a:rPr sz="2800" b="1" dirty="0">
                <a:sym typeface="+mn-ea"/>
              </a:rPr>
              <a:t>AFACERI</a:t>
            </a:r>
            <a:endParaRPr sz="2800" b="1" dirty="0"/>
          </a:p>
        </p:txBody>
      </p:sp>
      <p:sp>
        <p:nvSpPr>
          <p:cNvPr id="3075" name="Rectangle 7"/>
          <p:cNvSpPr>
            <a:spLocks noGrp="1"/>
          </p:cNvSpPr>
          <p:nvPr>
            <p:ph type="subTitle" idx="1"/>
          </p:nvPr>
        </p:nvSpPr>
        <p:spPr>
          <a:xfrm>
            <a:off x="4267200" y="2286000"/>
            <a:ext cx="4648200" cy="1371600"/>
          </a:xfrm>
        </p:spPr>
        <p:txBody>
          <a:bodyPr/>
          <a:lstStyle/>
          <a:p>
            <a:pPr>
              <a:defRPr/>
            </a:pPr>
            <a:r>
              <a:rPr lang="fr-FR" sz="2800" b="1" dirty="0"/>
              <a:t>C U R S</a:t>
            </a:r>
            <a:endParaRPr lang="en-US" sz="2800" dirty="0"/>
          </a:p>
          <a:p>
            <a:pPr>
              <a:defRPr/>
            </a:pPr>
            <a:r>
              <a:rPr lang="fr-FR" sz="2800" b="1" dirty="0"/>
              <a:t>POSTUNIVERSITAR</a:t>
            </a:r>
          </a:p>
          <a:p>
            <a:pPr>
              <a:defRPr/>
            </a:pPr>
            <a:r>
              <a:rPr lang="fr-FR" sz="1400" b="1" dirty="0"/>
              <a:t>DE FORMARE </a:t>
            </a:r>
            <a:r>
              <a:rPr lang="ro-RO" sz="1400" b="1" dirty="0"/>
              <a:t>ȘI DEZVOLTARE PROFESIONALĂ CONTINUĂ</a:t>
            </a:r>
            <a:r>
              <a:rPr lang="en-US" sz="1400" b="1" dirty="0"/>
              <a:t>:</a:t>
            </a:r>
            <a:endParaRPr lang="en-US" sz="1400" dirty="0"/>
          </a:p>
          <a:p>
            <a:endParaRPr lang="ro-RO" sz="800" dirty="0"/>
          </a:p>
        </p:txBody>
      </p:sp>
      <p:sp>
        <p:nvSpPr>
          <p:cNvPr id="3076" name="Rectangle 10"/>
          <p:cNvSpPr>
            <a:spLocks noChangeArrowheads="1"/>
          </p:cNvSpPr>
          <p:nvPr/>
        </p:nvSpPr>
        <p:spPr bwMode="auto">
          <a:xfrm>
            <a:off x="0" y="0"/>
            <a:ext cx="9144000" cy="457200"/>
          </a:xfrm>
          <a:prstGeom prst="rect">
            <a:avLst/>
          </a:prstGeom>
          <a:noFill/>
          <a:ln w="9525">
            <a:noFill/>
            <a:miter lim="800000"/>
          </a:ln>
        </p:spPr>
        <p:txBody>
          <a:bodyPr wrap="none" anchor="ctr">
            <a:spAutoFit/>
          </a:bodyPr>
          <a:lstStyle/>
          <a:p>
            <a:endParaRPr lang="ro-RO">
              <a:latin typeface="Calibri" panose="020F0502020204030204" pitchFamily="34" charset="0"/>
            </a:endParaRPr>
          </a:p>
        </p:txBody>
      </p:sp>
      <p:sp>
        <p:nvSpPr>
          <p:cNvPr id="3077" name="Rectangle 12"/>
          <p:cNvSpPr>
            <a:spLocks noChangeArrowheads="1"/>
          </p:cNvSpPr>
          <p:nvPr/>
        </p:nvSpPr>
        <p:spPr bwMode="auto">
          <a:xfrm>
            <a:off x="0" y="1495425"/>
            <a:ext cx="9144000" cy="0"/>
          </a:xfrm>
          <a:prstGeom prst="rect">
            <a:avLst/>
          </a:prstGeom>
          <a:noFill/>
          <a:ln w="9525">
            <a:noFill/>
            <a:miter lim="800000"/>
          </a:ln>
        </p:spPr>
        <p:txBody>
          <a:bodyPr wrap="none" anchor="ctr">
            <a:spAutoFit/>
          </a:bodyPr>
          <a:lstStyle/>
          <a:p>
            <a:endParaRPr lang="ro-RO">
              <a:latin typeface="Calibri" panose="020F0502020204030204" pitchFamily="34" charset="0"/>
            </a:endParaRPr>
          </a:p>
        </p:txBody>
      </p:sp>
      <p:sp>
        <p:nvSpPr>
          <p:cNvPr id="2" name="Rectangle 1"/>
          <p:cNvSpPr/>
          <p:nvPr/>
        </p:nvSpPr>
        <p:spPr>
          <a:xfrm>
            <a:off x="4267200" y="3733800"/>
            <a:ext cx="4572000" cy="2215991"/>
          </a:xfrm>
          <a:prstGeom prst="rect">
            <a:avLst/>
          </a:prstGeom>
        </p:spPr>
        <p:txBody>
          <a:bodyPr wrap="square">
            <a:spAutoFit/>
          </a:bodyPr>
          <a:lstStyle/>
          <a:p>
            <a:pPr algn="ctr"/>
            <a:r>
              <a:rPr b="1" dirty="0">
                <a:solidFill>
                  <a:schemeClr val="bg1"/>
                </a:solidFill>
              </a:rPr>
              <a:t>COMUNICARE INTERCULTURALĂ ȘI DE AFACERI SINO-EUROPENE</a:t>
            </a:r>
          </a:p>
          <a:p>
            <a:pPr algn="ctr"/>
            <a:endParaRPr b="1" dirty="0">
              <a:solidFill>
                <a:schemeClr val="bg1"/>
              </a:solidFill>
            </a:endParaRPr>
          </a:p>
          <a:p>
            <a:pPr lvl="0" algn="ctr"/>
            <a:r>
              <a:rPr lang="ro-RO" sz="1400" b="1" dirty="0">
                <a:solidFill>
                  <a:schemeClr val="bg1"/>
                </a:solidFill>
                <a:latin typeface="Arial" panose="020B0604020202020204" pitchFamily="34" charset="0"/>
                <a:cs typeface="Arial" panose="020B0604020202020204" pitchFamily="34" charset="0"/>
              </a:rPr>
              <a:t>CURS  CU DUBLĂ CERTIFICARE DEZVOLTAT ÎN PARTENERIAT CU </a:t>
            </a:r>
            <a:r>
              <a:rPr lang="en-US" sz="1400" b="1" dirty="0">
                <a:solidFill>
                  <a:schemeClr val="bg1"/>
                </a:solidFill>
                <a:latin typeface="Arial" panose="020B0604020202020204" pitchFamily="34" charset="0"/>
                <a:ea typeface="Times New Roman" panose="02020603050405020304" pitchFamily="18" charset="0"/>
                <a:cs typeface="Arial" panose="020B0604020202020204" pitchFamily="34" charset="0"/>
              </a:rPr>
              <a:t>EAST CHINA UNIVERSITY OF SCIENCE AND TECHNOLOGY</a:t>
            </a:r>
            <a:r>
              <a:rPr lang="ro-RO" sz="1400" b="1" dirty="0">
                <a:solidFill>
                  <a:schemeClr val="bg1"/>
                </a:solidFill>
                <a:latin typeface="Arial" panose="020B0604020202020204" pitchFamily="34" charset="0"/>
                <a:ea typeface="Times New Roman" panose="02020603050405020304" pitchFamily="18" charset="0"/>
                <a:cs typeface="Arial" panose="020B0604020202020204" pitchFamily="34" charset="0"/>
              </a:rPr>
              <a:t> – SHANGAI, CHINA</a:t>
            </a:r>
            <a:endParaRPr lang="en-US" sz="1400" dirty="0">
              <a:solidFill>
                <a:schemeClr val="bg1"/>
              </a:solidFill>
              <a:latin typeface="Arial" panose="020B0604020202020204" pitchFamily="34" charset="0"/>
              <a:cs typeface="Arial" panose="020B0604020202020204" pitchFamily="34" charset="0"/>
            </a:endParaRPr>
          </a:p>
          <a:p>
            <a:pPr algn="ctr"/>
            <a:endParaRPr lang="ro-RO" sz="1400" b="1" i="1" dirty="0">
              <a:solidFill>
                <a:schemeClr val="bg1"/>
              </a:solidFill>
            </a:endParaRPr>
          </a:p>
          <a:p>
            <a:pPr algn="ctr"/>
            <a:r>
              <a:rPr lang="ro-RO" sz="1400" b="1" dirty="0">
                <a:solidFill>
                  <a:schemeClr val="bg1"/>
                </a:solidFill>
              </a:rPr>
              <a:t>ÎNSCRIE-TE ACUM ȘI AI ȘANSA DE A </a:t>
            </a:r>
            <a:r>
              <a:rPr lang="en-US" sz="1400" b="1" dirty="0">
                <a:solidFill>
                  <a:schemeClr val="bg1"/>
                </a:solidFill>
              </a:rPr>
              <a:t>TE SPECIALIZA IN COMUNICARE </a:t>
            </a:r>
            <a:r>
              <a:rPr lang="ro-RO" sz="1400" b="1" dirty="0">
                <a:solidFill>
                  <a:schemeClr val="bg1"/>
                </a:solidFill>
              </a:rPr>
              <a:t>DE AFACERI</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743200"/>
            <a:ext cx="3200400" cy="361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a:blip r:embed="rId4"/>
          <a:stretch>
            <a:fillRect/>
          </a:stretch>
        </p:blipFill>
        <p:spPr>
          <a:xfrm>
            <a:off x="6381750" y="0"/>
            <a:ext cx="2651125" cy="1564005"/>
          </a:xfrm>
          <a:prstGeom prst="rect">
            <a:avLst/>
          </a:prstGeom>
        </p:spPr>
      </p:pic>
      <p:pic>
        <p:nvPicPr>
          <p:cNvPr id="3" name="图片 1" descr="IMG_256"/>
          <p:cNvPicPr>
            <a:picLocks noChangeAspect="1"/>
          </p:cNvPicPr>
          <p:nvPr/>
        </p:nvPicPr>
        <p:blipFill>
          <a:blip r:embed="rId5"/>
          <a:stretch>
            <a:fillRect/>
          </a:stretch>
        </p:blipFill>
        <p:spPr>
          <a:xfrm>
            <a:off x="76200" y="0"/>
            <a:ext cx="2782570" cy="831215"/>
          </a:xfrm>
          <a:prstGeom prst="rect">
            <a:avLst/>
          </a:prstGeom>
          <a:noFill/>
          <a:ln w="9525">
            <a:noFill/>
          </a:ln>
        </p:spPr>
      </p:pic>
      <p:pic>
        <p:nvPicPr>
          <p:cNvPr id="6" name="图片 2" descr="7-200912154154D9 (1)"/>
          <p:cNvPicPr>
            <a:picLocks noChangeAspect="1"/>
          </p:cNvPicPr>
          <p:nvPr/>
        </p:nvPicPr>
        <p:blipFill>
          <a:blip r:embed="rId6"/>
          <a:srcRect l="5405" r="7348" b="14812"/>
          <a:stretch>
            <a:fillRect/>
          </a:stretch>
        </p:blipFill>
        <p:spPr>
          <a:xfrm>
            <a:off x="5887085" y="61595"/>
            <a:ext cx="3145790" cy="89154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a:xfrm>
            <a:off x="4787900" y="3908425"/>
            <a:ext cx="3746500" cy="1730375"/>
          </a:xfrm>
          <a:prstGeom prst="rect">
            <a:avLst/>
          </a:prstGeom>
        </p:spPr>
        <p:txBody>
          <a:bodyPr/>
          <a:lstStyle/>
          <a:p>
            <a:pPr marL="342900" indent="-342900" algn="just">
              <a:spcBef>
                <a:spcPct val="20000"/>
              </a:spcBef>
              <a:defRPr/>
            </a:pPr>
            <a:endParaRPr lang="ro-RO" sz="2000" b="1" dirty="0">
              <a:solidFill>
                <a:schemeClr val="tx2">
                  <a:lumMod val="75000"/>
                </a:schemeClr>
              </a:solidFill>
              <a:latin typeface="+mn-lt"/>
            </a:endParaRPr>
          </a:p>
        </p:txBody>
      </p:sp>
      <p:sp>
        <p:nvSpPr>
          <p:cNvPr id="13" name="Rectangle 12"/>
          <p:cNvSpPr/>
          <p:nvPr/>
        </p:nvSpPr>
        <p:spPr>
          <a:xfrm>
            <a:off x="381000" y="1324689"/>
            <a:ext cx="142859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ro-RO" sz="1800" b="1" i="0" u="none" strike="noStrike" kern="0" cap="small" spc="0" normalizeH="0" baseline="0" noProof="0" dirty="0">
                <a:ln>
                  <a:noFill/>
                </a:ln>
                <a:solidFill>
                  <a:srgbClr val="002164"/>
                </a:solidFill>
                <a:effectLst/>
                <a:uLnTx/>
                <a:uFillTx/>
              </a:rPr>
              <a:t>ÎNSCRIERI</a:t>
            </a:r>
            <a:r>
              <a:rPr kumimoji="0" lang="en-US" sz="1800" b="1" i="0" u="none" strike="noStrike" kern="0" cap="small" spc="0" normalizeH="0" baseline="0" noProof="0" dirty="0">
                <a:ln>
                  <a:noFill/>
                </a:ln>
                <a:solidFill>
                  <a:srgbClr val="002164"/>
                </a:solidFill>
                <a:effectLst/>
                <a:uLnTx/>
                <a:uFillTx/>
              </a:rPr>
              <a:t>:</a:t>
            </a:r>
            <a:endParaRPr kumimoji="0" lang="en-US" sz="1800" b="0" i="0" u="none" strike="noStrike" kern="0" cap="none" spc="0" normalizeH="0" baseline="0" noProof="0" dirty="0">
              <a:ln>
                <a:noFill/>
              </a:ln>
              <a:solidFill>
                <a:srgbClr val="002164"/>
              </a:solidFill>
              <a:effectLst/>
              <a:uLnTx/>
              <a:uFillTx/>
            </a:endParaRPr>
          </a:p>
        </p:txBody>
      </p:sp>
      <p:sp>
        <p:nvSpPr>
          <p:cNvPr id="14" name="Rectangle 13"/>
          <p:cNvSpPr/>
          <p:nvPr/>
        </p:nvSpPr>
        <p:spPr>
          <a:xfrm>
            <a:off x="1752600" y="1295400"/>
            <a:ext cx="3664585" cy="398780"/>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en-US" sz="2000" b="1" kern="0" dirty="0">
                <a:solidFill>
                  <a:srgbClr val="FF0000"/>
                </a:solidFill>
              </a:rPr>
              <a:t>15 august-15 octombrie 2022</a:t>
            </a:r>
          </a:p>
        </p:txBody>
      </p:sp>
      <p:sp>
        <p:nvSpPr>
          <p:cNvPr id="17" name="Rectangle 16"/>
          <p:cNvSpPr/>
          <p:nvPr/>
        </p:nvSpPr>
        <p:spPr>
          <a:xfrm>
            <a:off x="4621307" y="2133600"/>
            <a:ext cx="4522693" cy="156845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1600" b="1" i="0" u="none" strike="noStrike" kern="0" cap="none" spc="0" normalizeH="0" baseline="0" noProof="0" dirty="0">
                <a:ln>
                  <a:noFill/>
                </a:ln>
                <a:solidFill>
                  <a:srgbClr val="002164"/>
                </a:solidFill>
                <a:effectLst/>
                <a:uLnTx/>
                <a:uFillTx/>
              </a:rPr>
              <a:t>PROGRAMUL SE ADRESEAZĂ ORICARUI TIP DE ABSOLVENT DE ÎNVĂŢĂMÂNT SUPERIOR, INDIFERENT DE FACULTATEA, PROFILUL SAU SPECIALIZAREA ABSOLVITĂ</a:t>
            </a:r>
          </a:p>
          <a:p>
            <a:pPr algn="ctr" defTabSz="914400" fontAlgn="auto">
              <a:spcBef>
                <a:spcPts val="0"/>
              </a:spcBef>
              <a:spcAft>
                <a:spcPts val="0"/>
              </a:spcAft>
              <a:buClrTx/>
              <a:buSzTx/>
              <a:buFontTx/>
              <a:defRPr/>
            </a:pPr>
            <a:endParaRPr kumimoji="0" lang="en-GB" sz="1600" b="1" i="0" u="none" strike="noStrike" kern="0" cap="none" spc="0" normalizeH="0" baseline="0" noProof="0" dirty="0">
              <a:ln>
                <a:noFill/>
              </a:ln>
              <a:solidFill>
                <a:srgbClr val="002164"/>
              </a:solidFill>
              <a:effectLst/>
              <a:uLnTx/>
              <a:uFillTx/>
            </a:endParaRPr>
          </a:p>
        </p:txBody>
      </p:sp>
      <p:sp>
        <p:nvSpPr>
          <p:cNvPr id="18" name="Rectangle 8"/>
          <p:cNvSpPr>
            <a:spLocks noChangeArrowheads="1"/>
          </p:cNvSpPr>
          <p:nvPr/>
        </p:nvSpPr>
        <p:spPr bwMode="auto">
          <a:xfrm>
            <a:off x="228600" y="4586714"/>
            <a:ext cx="6945630" cy="830997"/>
          </a:xfrm>
          <a:prstGeom prst="rect">
            <a:avLst/>
          </a:prstGeom>
          <a:noFill/>
          <a:ln w="9525" cap="flat" cmpd="sng" algn="ctr">
            <a:noFill/>
            <a:prstDash val="solid"/>
            <a:miter lim="800000"/>
          </a:ln>
          <a:effectLst/>
        </p:spPr>
        <p:txBody>
          <a:bodyPr vert="horz" wrap="square" lIns="91440" tIns="45720" rIns="91440" bIns="45720" numCol="1" anchor="ctr" anchorCtr="0" compatLnSpc="1">
            <a:spAutoFit/>
          </a:bodyPr>
          <a:lstStyle/>
          <a:p>
            <a:pPr algn="l" defTabSz="914400" fontAlgn="auto">
              <a:spcBef>
                <a:spcPts val="0"/>
              </a:spcBef>
              <a:spcAft>
                <a:spcPts val="0"/>
              </a:spcAft>
              <a:buClrTx/>
              <a:buSzTx/>
              <a:buFontTx/>
              <a:defRPr/>
            </a:pPr>
            <a:r>
              <a:rPr lang="en-GB" sz="1600" b="1" kern="0" noProof="0" dirty="0">
                <a:ln>
                  <a:noFill/>
                </a:ln>
                <a:solidFill>
                  <a:srgbClr val="002164"/>
                </a:solidFill>
                <a:effectLst/>
                <a:uLnTx/>
                <a:uFillTx/>
              </a:rPr>
              <a:t>N</a:t>
            </a:r>
            <a:r>
              <a:rPr lang="ro-RO" altLang="en-GB" sz="1600" b="1" kern="0" noProof="0" dirty="0">
                <a:ln>
                  <a:noFill/>
                </a:ln>
                <a:solidFill>
                  <a:srgbClr val="002164"/>
                </a:solidFill>
                <a:effectLst/>
                <a:uLnTx/>
                <a:uFillTx/>
              </a:rPr>
              <a:t>R</a:t>
            </a:r>
            <a:r>
              <a:rPr lang="en-GB" sz="1600" b="1" kern="0" noProof="0" dirty="0">
                <a:ln>
                  <a:noFill/>
                </a:ln>
                <a:solidFill>
                  <a:srgbClr val="002164"/>
                </a:solidFill>
                <a:effectLst/>
                <a:uLnTx/>
                <a:uFillTx/>
              </a:rPr>
              <a:t>. </a:t>
            </a:r>
            <a:r>
              <a:rPr lang="ro-RO" altLang="en-GB" sz="1600" b="1" kern="0" noProof="0" dirty="0">
                <a:ln>
                  <a:noFill/>
                </a:ln>
                <a:solidFill>
                  <a:srgbClr val="002164"/>
                </a:solidFill>
                <a:effectLst/>
                <a:uLnTx/>
                <a:uFillTx/>
              </a:rPr>
              <a:t>DE</a:t>
            </a:r>
            <a:r>
              <a:rPr lang="en-GB" sz="1600" b="1" kern="0" noProof="0" dirty="0">
                <a:ln>
                  <a:noFill/>
                </a:ln>
                <a:solidFill>
                  <a:srgbClr val="002164"/>
                </a:solidFill>
                <a:effectLst/>
                <a:uLnTx/>
                <a:uFillTx/>
              </a:rPr>
              <a:t> </a:t>
            </a:r>
            <a:r>
              <a:rPr lang="ro-RO" altLang="en-GB" sz="1600" b="1" kern="0" noProof="0" dirty="0">
                <a:ln>
                  <a:noFill/>
                </a:ln>
                <a:solidFill>
                  <a:srgbClr val="002164"/>
                </a:solidFill>
                <a:effectLst/>
                <a:uLnTx/>
                <a:uFillTx/>
              </a:rPr>
              <a:t>LOCURI</a:t>
            </a:r>
            <a:r>
              <a:rPr lang="en-GB" sz="1600" b="1" kern="0" noProof="0" dirty="0">
                <a:ln>
                  <a:noFill/>
                </a:ln>
                <a:solidFill>
                  <a:srgbClr val="002164"/>
                </a:solidFill>
                <a:effectLst/>
                <a:uLnTx/>
                <a:uFillTx/>
              </a:rPr>
              <a:t>: 25   </a:t>
            </a:r>
          </a:p>
          <a:p>
            <a:pPr algn="l" defTabSz="914400" fontAlgn="auto">
              <a:spcBef>
                <a:spcPts val="0"/>
              </a:spcBef>
              <a:spcAft>
                <a:spcPts val="0"/>
              </a:spcAft>
              <a:buClrTx/>
              <a:buSzTx/>
              <a:buFontTx/>
              <a:defRPr/>
            </a:pPr>
            <a:r>
              <a:rPr lang="en-GB" sz="1600" b="1" kern="0" noProof="0" dirty="0">
                <a:ln>
                  <a:noFill/>
                </a:ln>
                <a:solidFill>
                  <a:srgbClr val="002164"/>
                </a:solidFill>
                <a:effectLst/>
                <a:uLnTx/>
                <a:uFillTx/>
              </a:rPr>
              <a:t>T</a:t>
            </a:r>
            <a:r>
              <a:rPr lang="ro-RO" altLang="en-GB" sz="1600" b="1" kern="0" noProof="0" dirty="0">
                <a:ln>
                  <a:noFill/>
                </a:ln>
                <a:solidFill>
                  <a:srgbClr val="002164"/>
                </a:solidFill>
                <a:effectLst/>
                <a:uLnTx/>
                <a:uFillTx/>
              </a:rPr>
              <a:t>AXA</a:t>
            </a:r>
            <a:r>
              <a:rPr lang="en-GB" sz="1600" b="1" kern="0" noProof="0" dirty="0">
                <a:ln>
                  <a:noFill/>
                </a:ln>
                <a:solidFill>
                  <a:srgbClr val="002164"/>
                </a:solidFill>
                <a:effectLst/>
                <a:uLnTx/>
                <a:uFillTx/>
              </a:rPr>
              <a:t> </a:t>
            </a:r>
            <a:r>
              <a:rPr lang="ro-RO" altLang="en-GB" sz="1600" b="1" kern="0" noProof="0" dirty="0">
                <a:ln>
                  <a:noFill/>
                </a:ln>
                <a:solidFill>
                  <a:srgbClr val="002164"/>
                </a:solidFill>
                <a:effectLst/>
                <a:uLnTx/>
                <a:uFillTx/>
              </a:rPr>
              <a:t>DE</a:t>
            </a:r>
            <a:r>
              <a:rPr lang="en-GB" sz="1600" b="1" kern="0" noProof="0" dirty="0">
                <a:ln>
                  <a:noFill/>
                </a:ln>
                <a:solidFill>
                  <a:srgbClr val="002164"/>
                </a:solidFill>
                <a:effectLst/>
                <a:uLnTx/>
                <a:uFillTx/>
              </a:rPr>
              <a:t> </a:t>
            </a:r>
            <a:r>
              <a:rPr lang="ro-RO" altLang="en-GB" sz="1600" b="1" kern="0" noProof="0" dirty="0">
                <a:ln>
                  <a:noFill/>
                </a:ln>
                <a:solidFill>
                  <a:srgbClr val="002164"/>
                </a:solidFill>
                <a:effectLst/>
                <a:uLnTx/>
                <a:uFillTx/>
              </a:rPr>
              <a:t>STUDII</a:t>
            </a:r>
            <a:r>
              <a:rPr lang="en-GB" sz="1600" b="1" kern="0" noProof="0" dirty="0">
                <a:ln>
                  <a:noFill/>
                </a:ln>
                <a:solidFill>
                  <a:srgbClr val="002164"/>
                </a:solidFill>
                <a:effectLst/>
                <a:uLnTx/>
                <a:uFillTx/>
              </a:rPr>
              <a:t>: 3.000 </a:t>
            </a:r>
            <a:r>
              <a:rPr lang="ro-RO" altLang="en-GB" sz="1600" b="1" kern="0" noProof="0" dirty="0">
                <a:ln>
                  <a:noFill/>
                </a:ln>
                <a:solidFill>
                  <a:srgbClr val="002164"/>
                </a:solidFill>
                <a:effectLst/>
                <a:uLnTx/>
                <a:uFillTx/>
              </a:rPr>
              <a:t>LEI</a:t>
            </a:r>
            <a:endParaRPr lang="en-GB" sz="1600" b="1" kern="0" noProof="0" dirty="0">
              <a:ln>
                <a:noFill/>
              </a:ln>
              <a:solidFill>
                <a:srgbClr val="002164"/>
              </a:solidFill>
              <a:effectLst/>
              <a:uLnTx/>
              <a:uFillTx/>
            </a:endParaRPr>
          </a:p>
          <a:p>
            <a:pPr algn="l" defTabSz="914400" fontAlgn="auto">
              <a:spcBef>
                <a:spcPts val="0"/>
              </a:spcBef>
              <a:spcAft>
                <a:spcPts val="0"/>
              </a:spcAft>
              <a:buClrTx/>
              <a:buSzTx/>
              <a:buFontTx/>
              <a:defRPr/>
            </a:pPr>
            <a:r>
              <a:rPr lang="en-GB" sz="1600" b="1" kern="0" noProof="0" dirty="0">
                <a:ln>
                  <a:noFill/>
                </a:ln>
                <a:solidFill>
                  <a:srgbClr val="002164"/>
                </a:solidFill>
                <a:effectLst/>
                <a:uLnTx/>
                <a:uFillTx/>
              </a:rPr>
              <a:t>D</a:t>
            </a:r>
            <a:r>
              <a:rPr lang="ro-RO" altLang="en-GB" sz="1600" b="1" kern="0" noProof="0" dirty="0">
                <a:ln>
                  <a:noFill/>
                </a:ln>
                <a:solidFill>
                  <a:srgbClr val="002164"/>
                </a:solidFill>
                <a:effectLst/>
                <a:uLnTx/>
                <a:uFillTx/>
              </a:rPr>
              <a:t>URATA CURSULUI</a:t>
            </a:r>
            <a:r>
              <a:rPr lang="en-GB" sz="1600" b="1" kern="0" noProof="0" dirty="0">
                <a:ln>
                  <a:noFill/>
                </a:ln>
                <a:solidFill>
                  <a:srgbClr val="002164"/>
                </a:solidFill>
                <a:effectLst/>
                <a:uLnTx/>
                <a:uFillTx/>
              </a:rPr>
              <a:t>: 200 </a:t>
            </a:r>
            <a:r>
              <a:rPr lang="ro-RO" altLang="en-GB" sz="1600" b="1" kern="0" noProof="0" dirty="0">
                <a:ln>
                  <a:noFill/>
                </a:ln>
                <a:solidFill>
                  <a:srgbClr val="002164"/>
                </a:solidFill>
                <a:effectLst/>
                <a:uLnTx/>
                <a:uFillTx/>
              </a:rPr>
              <a:t>ORE</a:t>
            </a:r>
            <a:r>
              <a:rPr lang="ro-RO" altLang="en-GB" sz="1400" b="1" kern="0" noProof="0" dirty="0">
                <a:ln>
                  <a:noFill/>
                </a:ln>
                <a:solidFill>
                  <a:srgbClr val="002164"/>
                </a:solidFill>
                <a:effectLst/>
                <a:uLnTx/>
                <a:uFillTx/>
              </a:rPr>
              <a:t> </a:t>
            </a:r>
            <a:r>
              <a:rPr lang="en-GB" sz="1400" b="1" kern="0" noProof="0" dirty="0">
                <a:ln>
                  <a:noFill/>
                </a:ln>
                <a:solidFill>
                  <a:srgbClr val="002164"/>
                </a:solidFill>
                <a:effectLst/>
                <a:uLnTx/>
                <a:uFillTx/>
              </a:rPr>
              <a:t>(10 SĂPTĂMÂNI )</a:t>
            </a:r>
            <a:endParaRPr lang="en-GB" sz="1400" b="1" kern="0" cap="small" noProof="0" dirty="0">
              <a:ln>
                <a:noFill/>
              </a:ln>
              <a:solidFill>
                <a:srgbClr val="002164"/>
              </a:solidFill>
              <a:effectLst/>
              <a:uLnTx/>
              <a:uFillTx/>
              <a:cs typeface="Arial" panose="020B0604020202020204" pitchFamily="34" charset="0"/>
            </a:endParaRPr>
          </a:p>
        </p:txBody>
      </p:sp>
      <p:pic>
        <p:nvPicPr>
          <p:cNvPr id="2" name="图片 1"/>
          <p:cNvPicPr>
            <a:picLocks noChangeAspect="1"/>
          </p:cNvPicPr>
          <p:nvPr/>
        </p:nvPicPr>
        <p:blipFill>
          <a:blip r:embed="rId2"/>
          <a:stretch>
            <a:fillRect/>
          </a:stretch>
        </p:blipFill>
        <p:spPr>
          <a:xfrm flipV="1">
            <a:off x="342900" y="4445"/>
            <a:ext cx="1658620" cy="1033145"/>
          </a:xfrm>
          <a:prstGeom prst="rect">
            <a:avLst/>
          </a:prstGeom>
        </p:spPr>
      </p:pic>
      <p:pic>
        <p:nvPicPr>
          <p:cNvPr id="4" name="图片 3" descr="LOGO-ULBS_orizontal_negativ"/>
          <p:cNvPicPr>
            <a:picLocks noChangeAspect="1"/>
          </p:cNvPicPr>
          <p:nvPr/>
        </p:nvPicPr>
        <p:blipFill>
          <a:blip r:embed="rId3"/>
          <a:stretch>
            <a:fillRect/>
          </a:stretch>
        </p:blipFill>
        <p:spPr>
          <a:xfrm>
            <a:off x="130810" y="130175"/>
            <a:ext cx="2797175" cy="833755"/>
          </a:xfrm>
          <a:prstGeom prst="rect">
            <a:avLst/>
          </a:prstGeom>
        </p:spPr>
      </p:pic>
      <p:pic>
        <p:nvPicPr>
          <p:cNvPr id="9" name="图片 8"/>
          <p:cNvPicPr>
            <a:picLocks noChangeAspect="1"/>
          </p:cNvPicPr>
          <p:nvPr/>
        </p:nvPicPr>
        <p:blipFill>
          <a:blip r:embed="rId4"/>
          <a:stretch>
            <a:fillRect/>
          </a:stretch>
        </p:blipFill>
        <p:spPr>
          <a:xfrm>
            <a:off x="6757035" y="308610"/>
            <a:ext cx="2387600" cy="843915"/>
          </a:xfrm>
          <a:prstGeom prst="rect">
            <a:avLst/>
          </a:prstGeom>
        </p:spPr>
      </p:pic>
      <p:pic>
        <p:nvPicPr>
          <p:cNvPr id="8" name="图片 7" descr="logo (1)"/>
          <p:cNvPicPr>
            <a:picLocks noChangeAspect="1"/>
          </p:cNvPicPr>
          <p:nvPr/>
        </p:nvPicPr>
        <p:blipFill>
          <a:blip r:embed="rId5"/>
          <a:stretch>
            <a:fillRect/>
          </a:stretch>
        </p:blipFill>
        <p:spPr>
          <a:xfrm>
            <a:off x="5667375" y="115570"/>
            <a:ext cx="3422650" cy="810260"/>
          </a:xfrm>
          <a:prstGeom prst="rect">
            <a:avLst/>
          </a:prstGeom>
        </p:spPr>
      </p:pic>
      <p:pic>
        <p:nvPicPr>
          <p:cNvPr id="11" name="图片 10"/>
          <p:cNvPicPr>
            <a:picLocks noChangeAspect="1"/>
          </p:cNvPicPr>
          <p:nvPr/>
        </p:nvPicPr>
        <p:blipFill>
          <a:blip r:embed="rId6"/>
          <a:stretch>
            <a:fillRect/>
          </a:stretch>
        </p:blipFill>
        <p:spPr>
          <a:xfrm>
            <a:off x="287020" y="1814830"/>
            <a:ext cx="4156075" cy="2339340"/>
          </a:xfrm>
          <a:prstGeom prst="rect">
            <a:avLst/>
          </a:prstGeom>
        </p:spPr>
      </p:pic>
      <p:pic>
        <p:nvPicPr>
          <p:cNvPr id="15" name="图片 14"/>
          <p:cNvPicPr>
            <a:picLocks noChangeAspect="1"/>
          </p:cNvPicPr>
          <p:nvPr/>
        </p:nvPicPr>
        <p:blipFill>
          <a:blip r:embed="rId7"/>
          <a:srcRect l="17407" r="1876"/>
          <a:stretch>
            <a:fillRect/>
          </a:stretch>
        </p:blipFill>
        <p:spPr>
          <a:xfrm>
            <a:off x="4787900" y="3702050"/>
            <a:ext cx="3933825" cy="24371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a:xfrm>
            <a:off x="4787900" y="3908425"/>
            <a:ext cx="3746500" cy="1730375"/>
          </a:xfrm>
          <a:prstGeom prst="rect">
            <a:avLst/>
          </a:prstGeom>
        </p:spPr>
        <p:txBody>
          <a:bodyPr/>
          <a:lstStyle/>
          <a:p>
            <a:pPr marL="342900" indent="-342900" algn="just">
              <a:spcBef>
                <a:spcPct val="20000"/>
              </a:spcBef>
              <a:defRPr/>
            </a:pPr>
            <a:endParaRPr lang="ro-RO" sz="2000" b="1" dirty="0">
              <a:solidFill>
                <a:schemeClr val="tx2">
                  <a:lumMod val="75000"/>
                </a:schemeClr>
              </a:solidFill>
              <a:latin typeface="+mn-lt"/>
            </a:endParaRPr>
          </a:p>
        </p:txBody>
      </p:sp>
      <p:pic>
        <p:nvPicPr>
          <p:cNvPr id="2" name="图片 1"/>
          <p:cNvPicPr>
            <a:picLocks noChangeAspect="1"/>
          </p:cNvPicPr>
          <p:nvPr/>
        </p:nvPicPr>
        <p:blipFill>
          <a:blip r:embed="rId2"/>
          <a:stretch>
            <a:fillRect/>
          </a:stretch>
        </p:blipFill>
        <p:spPr>
          <a:xfrm flipV="1">
            <a:off x="342900" y="4445"/>
            <a:ext cx="1658620" cy="1033145"/>
          </a:xfrm>
          <a:prstGeom prst="rect">
            <a:avLst/>
          </a:prstGeom>
        </p:spPr>
      </p:pic>
      <p:pic>
        <p:nvPicPr>
          <p:cNvPr id="4" name="图片 3" descr="LOGO-ULBS_orizontal_negativ"/>
          <p:cNvPicPr>
            <a:picLocks noChangeAspect="1"/>
          </p:cNvPicPr>
          <p:nvPr/>
        </p:nvPicPr>
        <p:blipFill>
          <a:blip r:embed="rId3"/>
          <a:stretch>
            <a:fillRect/>
          </a:stretch>
        </p:blipFill>
        <p:spPr>
          <a:xfrm>
            <a:off x="130810" y="130175"/>
            <a:ext cx="2797175" cy="833755"/>
          </a:xfrm>
          <a:prstGeom prst="rect">
            <a:avLst/>
          </a:prstGeom>
        </p:spPr>
      </p:pic>
      <p:pic>
        <p:nvPicPr>
          <p:cNvPr id="9" name="图片 8"/>
          <p:cNvPicPr>
            <a:picLocks noChangeAspect="1"/>
          </p:cNvPicPr>
          <p:nvPr/>
        </p:nvPicPr>
        <p:blipFill>
          <a:blip r:embed="rId4"/>
          <a:stretch>
            <a:fillRect/>
          </a:stretch>
        </p:blipFill>
        <p:spPr>
          <a:xfrm>
            <a:off x="6757035" y="308610"/>
            <a:ext cx="2387600" cy="843915"/>
          </a:xfrm>
          <a:prstGeom prst="rect">
            <a:avLst/>
          </a:prstGeom>
        </p:spPr>
      </p:pic>
      <p:pic>
        <p:nvPicPr>
          <p:cNvPr id="8" name="图片 7" descr="logo (1)"/>
          <p:cNvPicPr>
            <a:picLocks noChangeAspect="1"/>
          </p:cNvPicPr>
          <p:nvPr/>
        </p:nvPicPr>
        <p:blipFill>
          <a:blip r:embed="rId5"/>
          <a:stretch>
            <a:fillRect/>
          </a:stretch>
        </p:blipFill>
        <p:spPr>
          <a:xfrm>
            <a:off x="5657850" y="115570"/>
            <a:ext cx="3422650" cy="810260"/>
          </a:xfrm>
          <a:prstGeom prst="rect">
            <a:avLst/>
          </a:prstGeom>
        </p:spPr>
      </p:pic>
      <p:sp>
        <p:nvSpPr>
          <p:cNvPr id="3" name="Content Placeholder 2"/>
          <p:cNvSpPr txBox="1"/>
          <p:nvPr/>
        </p:nvSpPr>
        <p:spPr>
          <a:xfrm>
            <a:off x="304800" y="1752600"/>
            <a:ext cx="4114800" cy="2209800"/>
          </a:xfrm>
          <a:prstGeom prst="rect">
            <a:avLst/>
          </a:prstGeom>
        </p:spPr>
        <p:txBody>
          <a:bodyPr>
            <a:normAutofit fontScale="25000" lnSpcReduction="20000"/>
          </a:bodyPr>
          <a:lstStyle/>
          <a:p>
            <a:pPr algn="ctr"/>
            <a:r>
              <a:rPr lang="en-US" sz="6400" b="1" dirty="0">
                <a:solidFill>
                  <a:srgbClr val="002060"/>
                </a:solidFill>
              </a:rPr>
              <a:t>PROGRAMUL DE STUDII POSTUNIVERSITARE ESTE REZULTATUL COLABORĂRII DINTRE UNIVERSITATEA ”LUCIAN BLAGA” DIN SIBIU ȘI EAST CHINA UNIVERSITY OF SCIENCE AND TECHNOLOGY DIN SHANGHAI, UNA DINTRE CELE MAI MARI UNIVERSITĂȚI DIN CHINA. </a:t>
            </a:r>
          </a:p>
          <a:p>
            <a:endParaRPr lang="en-US" sz="9600" dirty="0">
              <a:solidFill>
                <a:srgbClr val="002060"/>
              </a:solidFill>
            </a:endParaRPr>
          </a:p>
          <a:p>
            <a:endParaRPr lang="en-US" sz="9600" dirty="0">
              <a:solidFill>
                <a:srgbClr val="002060"/>
              </a:solidFill>
            </a:endParaRPr>
          </a:p>
          <a:p>
            <a:endParaRPr lang="en-US" sz="8000" dirty="0">
              <a:solidFill>
                <a:srgbClr val="002060"/>
              </a:solidFill>
            </a:endParaRPr>
          </a:p>
        </p:txBody>
      </p:sp>
      <p:sp>
        <p:nvSpPr>
          <p:cNvPr id="10" name="Title 9"/>
          <p:cNvSpPr>
            <a:spLocks noGrp="1"/>
          </p:cNvSpPr>
          <p:nvPr>
            <p:ph type="title"/>
          </p:nvPr>
        </p:nvSpPr>
        <p:spPr>
          <a:xfrm>
            <a:off x="685800" y="4648200"/>
            <a:ext cx="8229600" cy="914400"/>
          </a:xfrm>
        </p:spPr>
        <p:txBody>
          <a:bodyPr/>
          <a:lstStyle/>
          <a:p>
            <a:r>
              <a:rPr lang="en-US" sz="1600" b="1" dirty="0">
                <a:solidFill>
                  <a:srgbClr val="002060"/>
                </a:solidFill>
                <a:latin typeface="Arial" panose="020B0604020202020204" pitchFamily="34" charset="0"/>
                <a:cs typeface="Arial" panose="020B0604020202020204" pitchFamily="34" charset="0"/>
              </a:rPr>
              <a:t>P</a:t>
            </a:r>
            <a:r>
              <a:rPr lang="ro-RO" altLang="en-US" sz="1600" b="1" dirty="0">
                <a:solidFill>
                  <a:srgbClr val="002060"/>
                </a:solidFill>
                <a:latin typeface="Arial" panose="020B0604020202020204" pitchFamily="34" charset="0"/>
                <a:cs typeface="Arial" panose="020B0604020202020204" pitchFamily="34" charset="0"/>
              </a:rPr>
              <a:t>ROGRAMUL ÎȘI PROPUNE SĂ FORMEZE PROFESIONIȘTI CU UN PROFIL </a:t>
            </a:r>
            <a:r>
              <a:rPr lang="en-US" altLang="en-US" sz="1600" b="1" dirty="0">
                <a:solidFill>
                  <a:srgbClr val="002060"/>
                </a:solidFill>
                <a:latin typeface="Arial" panose="020B0604020202020204" pitchFamily="34" charset="0"/>
                <a:cs typeface="Arial" panose="020B0604020202020204" pitchFamily="34" charset="0"/>
              </a:rPr>
              <a:t>MULTICULTURAL, </a:t>
            </a:r>
            <a:r>
              <a:rPr lang="ro-RO" altLang="en-US" sz="1600" b="1" dirty="0">
                <a:solidFill>
                  <a:srgbClr val="002060"/>
                </a:solidFill>
                <a:latin typeface="Arial" panose="020B0604020202020204" pitchFamily="34" charset="0"/>
                <a:cs typeface="Arial" panose="020B0604020202020204" pitchFamily="34" charset="0"/>
              </a:rPr>
              <a:t>MULTIDISCIPLINAR ȘI CUNOȘTINȚE ESENȚIALE PENTRU DEZVOLTAREA AFACERILOR</a:t>
            </a:r>
            <a:br>
              <a:rPr lang="ro-RO" altLang="en-US" sz="1600" b="1" dirty="0">
                <a:solidFill>
                  <a:srgbClr val="002060"/>
                </a:solidFill>
                <a:latin typeface="Arial" panose="020B0604020202020204" pitchFamily="34" charset="0"/>
                <a:cs typeface="Arial" panose="020B0604020202020204" pitchFamily="34" charset="0"/>
              </a:rPr>
            </a:br>
            <a:br>
              <a:rPr lang="en-US" sz="1600" b="1" dirty="0">
                <a:solidFill>
                  <a:srgbClr val="00B050"/>
                </a:solidFill>
                <a:latin typeface="Arial" panose="020B0604020202020204" pitchFamily="34" charset="0"/>
                <a:cs typeface="Arial" panose="020B0604020202020204" pitchFamily="34" charset="0"/>
              </a:rPr>
            </a:br>
            <a:r>
              <a:rPr lang="en-US" sz="1600" b="1" dirty="0">
                <a:solidFill>
                  <a:srgbClr val="002060"/>
                </a:solidFill>
                <a:latin typeface="Arial" panose="020B0604020202020204" pitchFamily="34" charset="0"/>
                <a:cs typeface="Arial" panose="020B0604020202020204" pitchFamily="34" charset="0"/>
              </a:rPr>
              <a:t>CURSURILE SE DESFĂȘOARĂ ÎN LIMBA ENGLEZĂ FIIND SUSTINUTE DE CĂTRE CADRE DIDACTICE DIN CELE DOUĂ UNIVERSITĂȚI</a:t>
            </a:r>
            <a:br>
              <a:rPr lang="en-US" sz="2000" dirty="0">
                <a:solidFill>
                  <a:srgbClr val="002060"/>
                </a:solidFill>
                <a:latin typeface="Arial" panose="020B0604020202020204" pitchFamily="34" charset="0"/>
                <a:cs typeface="Arial" panose="020B0604020202020204" pitchFamily="34" charset="0"/>
              </a:rPr>
            </a:br>
            <a:endParaRPr lang="en-US" sz="2000" dirty="0">
              <a:solidFill>
                <a:srgbClr val="002060"/>
              </a:solidFill>
              <a:latin typeface="Arial" panose="020B0604020202020204" pitchFamily="34" charset="0"/>
              <a:cs typeface="Arial" panose="020B0604020202020204" pitchFamily="34" charset="0"/>
            </a:endParaRPr>
          </a:p>
        </p:txBody>
      </p:sp>
      <p:pic>
        <p:nvPicPr>
          <p:cNvPr id="6" name="图片 10">
            <a:extLst>
              <a:ext uri="{FF2B5EF4-FFF2-40B4-BE49-F238E27FC236}">
                <a16:creationId xmlns:a16="http://schemas.microsoft.com/office/drawing/2014/main" id="{475AFDD5-954E-810B-1243-67F9D607E60F}"/>
              </a:ext>
            </a:extLst>
          </p:cNvPr>
          <p:cNvPicPr>
            <a:picLocks noChangeAspect="1"/>
          </p:cNvPicPr>
          <p:nvPr/>
        </p:nvPicPr>
        <p:blipFill>
          <a:blip r:embed="rId6"/>
          <a:stretch>
            <a:fillRect/>
          </a:stretch>
        </p:blipFill>
        <p:spPr>
          <a:xfrm>
            <a:off x="4419600" y="1503997"/>
            <a:ext cx="4156075" cy="23393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a:xfrm>
            <a:off x="4787900" y="3908425"/>
            <a:ext cx="3746500" cy="1730375"/>
          </a:xfrm>
          <a:prstGeom prst="rect">
            <a:avLst/>
          </a:prstGeom>
        </p:spPr>
        <p:txBody>
          <a:bodyPr/>
          <a:lstStyle/>
          <a:p>
            <a:pPr marL="342900" indent="-342900" algn="just">
              <a:spcBef>
                <a:spcPct val="20000"/>
              </a:spcBef>
              <a:defRPr/>
            </a:pPr>
            <a:endParaRPr lang="ro-RO" sz="2000" b="1" dirty="0">
              <a:solidFill>
                <a:schemeClr val="tx2">
                  <a:lumMod val="75000"/>
                </a:schemeClr>
              </a:solidFill>
              <a:latin typeface="+mn-lt"/>
            </a:endParaRPr>
          </a:p>
        </p:txBody>
      </p:sp>
      <p:pic>
        <p:nvPicPr>
          <p:cNvPr id="2" name="图片 1"/>
          <p:cNvPicPr>
            <a:picLocks noChangeAspect="1"/>
          </p:cNvPicPr>
          <p:nvPr/>
        </p:nvPicPr>
        <p:blipFill>
          <a:blip r:embed="rId2"/>
          <a:stretch>
            <a:fillRect/>
          </a:stretch>
        </p:blipFill>
        <p:spPr>
          <a:xfrm flipV="1">
            <a:off x="342900" y="4445"/>
            <a:ext cx="1658620" cy="1033145"/>
          </a:xfrm>
          <a:prstGeom prst="rect">
            <a:avLst/>
          </a:prstGeom>
        </p:spPr>
      </p:pic>
      <p:pic>
        <p:nvPicPr>
          <p:cNvPr id="4" name="图片 3" descr="LOGO-ULBS_orizontal_negativ"/>
          <p:cNvPicPr>
            <a:picLocks noChangeAspect="1"/>
          </p:cNvPicPr>
          <p:nvPr/>
        </p:nvPicPr>
        <p:blipFill>
          <a:blip r:embed="rId3"/>
          <a:stretch>
            <a:fillRect/>
          </a:stretch>
        </p:blipFill>
        <p:spPr>
          <a:xfrm>
            <a:off x="130810" y="130175"/>
            <a:ext cx="2797175" cy="833755"/>
          </a:xfrm>
          <a:prstGeom prst="rect">
            <a:avLst/>
          </a:prstGeom>
        </p:spPr>
      </p:pic>
      <p:pic>
        <p:nvPicPr>
          <p:cNvPr id="9" name="图片 8"/>
          <p:cNvPicPr>
            <a:picLocks noChangeAspect="1"/>
          </p:cNvPicPr>
          <p:nvPr/>
        </p:nvPicPr>
        <p:blipFill>
          <a:blip r:embed="rId4"/>
          <a:stretch>
            <a:fillRect/>
          </a:stretch>
        </p:blipFill>
        <p:spPr>
          <a:xfrm>
            <a:off x="6757035" y="308610"/>
            <a:ext cx="2387600" cy="843915"/>
          </a:xfrm>
          <a:prstGeom prst="rect">
            <a:avLst/>
          </a:prstGeom>
        </p:spPr>
      </p:pic>
      <p:pic>
        <p:nvPicPr>
          <p:cNvPr id="8" name="图片 7" descr="logo (1)"/>
          <p:cNvPicPr>
            <a:picLocks noChangeAspect="1"/>
          </p:cNvPicPr>
          <p:nvPr/>
        </p:nvPicPr>
        <p:blipFill>
          <a:blip r:embed="rId5"/>
          <a:stretch>
            <a:fillRect/>
          </a:stretch>
        </p:blipFill>
        <p:spPr>
          <a:xfrm>
            <a:off x="5658485" y="130175"/>
            <a:ext cx="3422650" cy="810260"/>
          </a:xfrm>
          <a:prstGeom prst="rect">
            <a:avLst/>
          </a:prstGeom>
        </p:spPr>
      </p:pic>
      <p:sp>
        <p:nvSpPr>
          <p:cNvPr id="6" name="Rectangle 1"/>
          <p:cNvSpPr/>
          <p:nvPr/>
        </p:nvSpPr>
        <p:spPr>
          <a:xfrm>
            <a:off x="534035" y="1710690"/>
            <a:ext cx="8610600" cy="3199765"/>
          </a:xfrm>
          <a:prstGeom prst="rect">
            <a:avLst/>
          </a:prstGeom>
        </p:spPr>
        <p:txBody>
          <a:bodyPr wrap="square">
            <a:spAutoFit/>
          </a:bodyPr>
          <a:lstStyle/>
          <a:p>
            <a:pPr>
              <a:spcAft>
                <a:spcPts val="0"/>
              </a:spcAft>
            </a:pPr>
            <a:r>
              <a:rPr lang="ro-RO" sz="4000" b="1" cap="small" dirty="0">
                <a:solidFill>
                  <a:srgbClr val="002060"/>
                </a:solidFill>
                <a:latin typeface="Arial Narrow" panose="020B0606020202030204"/>
                <a:ea typeface="Times New Roman" panose="02020603050405020304"/>
              </a:rPr>
              <a:t>PLANUL DE ÎNVĂȚĂMENT</a:t>
            </a:r>
            <a:r>
              <a:rPr lang="ro-RO" sz="4000" dirty="0">
                <a:solidFill>
                  <a:srgbClr val="002060"/>
                </a:solidFill>
                <a:latin typeface="Arial Narrow" panose="020B0606020202030204"/>
                <a:ea typeface="Times New Roman" panose="02020603050405020304"/>
              </a:rPr>
              <a:t>:</a:t>
            </a:r>
            <a:endParaRPr lang="en-US" sz="4000" dirty="0">
              <a:solidFill>
                <a:srgbClr val="002060"/>
              </a:solidFill>
              <a:latin typeface="Times New Roman" panose="02020603050405020304"/>
              <a:ea typeface="Times New Roman" panose="02020603050405020304"/>
            </a:endParaRPr>
          </a:p>
          <a:p>
            <a:pPr marL="342900" lvl="0" indent="-342900">
              <a:spcAft>
                <a:spcPts val="0"/>
              </a:spcAft>
              <a:buFont typeface="Symbol" panose="05050102010706020507"/>
              <a:buBlip>
                <a:blip r:embed="rId6"/>
              </a:buBlip>
            </a:pPr>
            <a:endParaRPr lang="en-US" dirty="0">
              <a:solidFill>
                <a:srgbClr val="002060"/>
              </a:solidFill>
              <a:latin typeface="Arial" panose="020B0604020202020204" pitchFamily="34" charset="0"/>
              <a:ea typeface="Times New Roman" panose="02020603050405020304"/>
              <a:cs typeface="Arial" panose="020B0604020202020204" pitchFamily="34" charset="0"/>
            </a:endParaRPr>
          </a:p>
          <a:p>
            <a:pPr marL="342900" lvl="0" indent="-342900">
              <a:spcAft>
                <a:spcPts val="0"/>
              </a:spcAft>
              <a:buFont typeface="Symbol" panose="05050102010706020507"/>
              <a:buBlip>
                <a:blip r:embed="rId6"/>
              </a:buBlip>
            </a:pPr>
            <a:r>
              <a:rPr lang="en-US" sz="1800" b="1" dirty="0">
                <a:solidFill>
                  <a:srgbClr val="002060"/>
                </a:solidFill>
                <a:latin typeface="Arial" panose="020B0604020202020204" pitchFamily="34" charset="0"/>
                <a:ea typeface="Times New Roman" panose="02020603050405020304"/>
                <a:cs typeface="Arial" panose="020B0604020202020204" pitchFamily="34" charset="0"/>
              </a:rPr>
              <a:t>C</a:t>
            </a:r>
            <a:r>
              <a:rPr lang="ro-RO" altLang="en-US" sz="1800" b="1" dirty="0">
                <a:solidFill>
                  <a:srgbClr val="002060"/>
                </a:solidFill>
                <a:latin typeface="Arial" panose="020B0604020202020204" pitchFamily="34" charset="0"/>
                <a:ea typeface="Times New Roman" panose="02020603050405020304"/>
                <a:cs typeface="Arial" panose="020B0604020202020204" pitchFamily="34" charset="0"/>
              </a:rPr>
              <a:t>OMUNICARE DE AFACERI</a:t>
            </a:r>
            <a:r>
              <a:rPr lang="en-US" sz="1800" b="1" dirty="0">
                <a:solidFill>
                  <a:srgbClr val="002060"/>
                </a:solidFill>
                <a:latin typeface="Arial" panose="020B0604020202020204" pitchFamily="34" charset="0"/>
                <a:ea typeface="Times New Roman" panose="02020603050405020304"/>
                <a:cs typeface="Arial" panose="020B0604020202020204" pitchFamily="34" charset="0"/>
              </a:rPr>
              <a:t> </a:t>
            </a:r>
          </a:p>
          <a:p>
            <a:pPr marL="342900" lvl="0" indent="-342900">
              <a:spcAft>
                <a:spcPts val="0"/>
              </a:spcAft>
              <a:buFont typeface="Symbol" panose="05050102010706020507"/>
              <a:buBlip>
                <a:blip r:embed="rId6"/>
              </a:buBlip>
            </a:pPr>
            <a:r>
              <a:rPr lang="en-US" sz="1800" b="1" dirty="0">
                <a:solidFill>
                  <a:srgbClr val="002060"/>
                </a:solidFill>
                <a:latin typeface="Arial" panose="020B0604020202020204" pitchFamily="34" charset="0"/>
                <a:ea typeface="Times New Roman" panose="02020603050405020304"/>
                <a:cs typeface="Arial" panose="020B0604020202020204" pitchFamily="34" charset="0"/>
              </a:rPr>
              <a:t>C</a:t>
            </a:r>
            <a:r>
              <a:rPr lang="ro-RO" altLang="en-US" sz="1800" b="1" dirty="0">
                <a:solidFill>
                  <a:srgbClr val="002060"/>
                </a:solidFill>
                <a:latin typeface="Arial" panose="020B0604020202020204" pitchFamily="34" charset="0"/>
                <a:ea typeface="Times New Roman" panose="02020603050405020304"/>
                <a:cs typeface="Arial" panose="020B0604020202020204" pitchFamily="34" charset="0"/>
              </a:rPr>
              <a:t>OMUNICARE INTERCULTURALĂ</a:t>
            </a:r>
          </a:p>
          <a:p>
            <a:pPr marL="342900" lvl="0" indent="-342900">
              <a:spcAft>
                <a:spcPts val="0"/>
              </a:spcAft>
              <a:buFont typeface="Symbol" panose="05050102010706020507"/>
              <a:buBlip>
                <a:blip r:embed="rId6"/>
              </a:buBlip>
            </a:pPr>
            <a:r>
              <a:rPr lang="ro-RO" altLang="en-US" sz="1800" b="1" dirty="0">
                <a:solidFill>
                  <a:srgbClr val="002060"/>
                </a:solidFill>
                <a:latin typeface="Arial" panose="020B0604020202020204" pitchFamily="34" charset="0"/>
                <a:ea typeface="Times New Roman" panose="02020603050405020304"/>
                <a:cs typeface="Arial" panose="020B0604020202020204" pitchFamily="34" charset="0"/>
              </a:rPr>
              <a:t>COMUNICARE STRATEGICĂ ȘI RELAȚII PUBLICE</a:t>
            </a:r>
          </a:p>
          <a:p>
            <a:pPr marL="342900" lvl="0" indent="-342900">
              <a:spcAft>
                <a:spcPts val="0"/>
              </a:spcAft>
              <a:buFont typeface="Symbol" panose="05050102010706020507"/>
              <a:buBlip>
                <a:blip r:embed="rId6"/>
              </a:buBlip>
            </a:pPr>
            <a:r>
              <a:rPr lang="en-US" sz="1800" b="1" dirty="0">
                <a:solidFill>
                  <a:srgbClr val="002060"/>
                </a:solidFill>
                <a:latin typeface="Arial" panose="020B0604020202020204" pitchFamily="34" charset="0"/>
                <a:ea typeface="Times New Roman" panose="02020603050405020304"/>
                <a:cs typeface="Arial" panose="020B0604020202020204" pitchFamily="34" charset="0"/>
              </a:rPr>
              <a:t>E-B</a:t>
            </a:r>
            <a:r>
              <a:rPr lang="ro-RO" altLang="en-US" sz="1800" b="1" dirty="0">
                <a:solidFill>
                  <a:srgbClr val="002060"/>
                </a:solidFill>
                <a:latin typeface="Arial" panose="020B0604020202020204" pitchFamily="34" charset="0"/>
                <a:ea typeface="Times New Roman" panose="02020603050405020304"/>
                <a:cs typeface="Arial" panose="020B0604020202020204" pitchFamily="34" charset="0"/>
              </a:rPr>
              <a:t>USINESS ȘI MANAGEMENT EUROPEAN</a:t>
            </a:r>
            <a:r>
              <a:rPr lang="en-US" sz="1800" b="1" dirty="0">
                <a:solidFill>
                  <a:srgbClr val="002060"/>
                </a:solidFill>
                <a:latin typeface="Arial" panose="020B0604020202020204" pitchFamily="34" charset="0"/>
                <a:ea typeface="Times New Roman" panose="02020603050405020304"/>
                <a:cs typeface="Arial" panose="020B0604020202020204" pitchFamily="34" charset="0"/>
              </a:rPr>
              <a:t> </a:t>
            </a:r>
          </a:p>
          <a:p>
            <a:pPr marL="342900" lvl="0" indent="-342900">
              <a:spcAft>
                <a:spcPts val="0"/>
              </a:spcAft>
              <a:buFont typeface="Symbol" panose="05050102010706020507"/>
              <a:buBlip>
                <a:blip r:embed="rId6"/>
              </a:buBlip>
            </a:pPr>
            <a:r>
              <a:rPr lang="en-US" sz="1800" b="1" dirty="0">
                <a:solidFill>
                  <a:srgbClr val="002060"/>
                </a:solidFill>
                <a:latin typeface="Arial" panose="020B0604020202020204" pitchFamily="34" charset="0"/>
                <a:ea typeface="Times New Roman" panose="02020603050405020304"/>
                <a:cs typeface="Arial" panose="020B0604020202020204" pitchFamily="34" charset="0"/>
              </a:rPr>
              <a:t>S</a:t>
            </a:r>
            <a:r>
              <a:rPr lang="ro-RO" altLang="en-US" sz="1800" b="1" dirty="0">
                <a:solidFill>
                  <a:srgbClr val="002060"/>
                </a:solidFill>
                <a:latin typeface="Arial" panose="020B0604020202020204" pitchFamily="34" charset="0"/>
                <a:ea typeface="Times New Roman" panose="02020603050405020304"/>
                <a:cs typeface="Arial" panose="020B0604020202020204" pitchFamily="34" charset="0"/>
              </a:rPr>
              <a:t>TRATEGII DE NEGOCIERE</a:t>
            </a:r>
            <a:r>
              <a:rPr lang="en-US" sz="1800" b="1" dirty="0">
                <a:solidFill>
                  <a:srgbClr val="002060"/>
                </a:solidFill>
                <a:latin typeface="Arial" panose="020B0604020202020204" pitchFamily="34" charset="0"/>
                <a:ea typeface="Times New Roman" panose="02020603050405020304"/>
                <a:cs typeface="Arial" panose="020B0604020202020204" pitchFamily="34" charset="0"/>
              </a:rPr>
              <a:t> </a:t>
            </a:r>
          </a:p>
          <a:p>
            <a:pPr marL="342900" lvl="0" indent="-342900">
              <a:spcAft>
                <a:spcPts val="0"/>
              </a:spcAft>
              <a:buFont typeface="Symbol" panose="05050102010706020507"/>
              <a:buBlip>
                <a:blip r:embed="rId6"/>
              </a:buBlip>
            </a:pPr>
            <a:r>
              <a:rPr lang="en-US" sz="1800" b="1" dirty="0">
                <a:solidFill>
                  <a:srgbClr val="002060"/>
                </a:solidFill>
                <a:latin typeface="Arial" panose="020B0604020202020204" pitchFamily="34" charset="0"/>
                <a:ea typeface="Times New Roman" panose="02020603050405020304"/>
                <a:cs typeface="Arial" panose="020B0604020202020204" pitchFamily="34" charset="0"/>
              </a:rPr>
              <a:t>M</a:t>
            </a:r>
            <a:r>
              <a:rPr lang="ro-RO" altLang="en-US" sz="1800" b="1" dirty="0">
                <a:solidFill>
                  <a:srgbClr val="002060"/>
                </a:solidFill>
                <a:latin typeface="Arial" panose="020B0604020202020204" pitchFamily="34" charset="0"/>
                <a:ea typeface="Times New Roman" panose="02020603050405020304"/>
                <a:cs typeface="Arial" panose="020B0604020202020204" pitchFamily="34" charset="0"/>
              </a:rPr>
              <a:t>EDIUL DE AFACERI EUROPEAN/CHINEZ</a:t>
            </a:r>
          </a:p>
          <a:p>
            <a:pPr marL="342900" lvl="0" indent="-342900">
              <a:spcAft>
                <a:spcPts val="0"/>
              </a:spcAft>
              <a:buFont typeface="Symbol" panose="05050102010706020507"/>
              <a:buBlip>
                <a:blip r:embed="rId6"/>
              </a:buBlip>
            </a:pPr>
            <a:r>
              <a:rPr lang="ro-RO" altLang="en-US" sz="1800" b="1" dirty="0">
                <a:solidFill>
                  <a:srgbClr val="002060"/>
                </a:solidFill>
                <a:latin typeface="Arial" panose="020B0604020202020204" pitchFamily="34" charset="0"/>
                <a:ea typeface="Times New Roman" panose="02020603050405020304"/>
                <a:cs typeface="Arial" panose="020B0604020202020204" pitchFamily="34" charset="0"/>
              </a:rPr>
              <a:t>ISTORIA ȘI CULTURA CHINEZĂ</a:t>
            </a:r>
          </a:p>
          <a:p>
            <a:pPr marL="342900" lvl="0" indent="-342900">
              <a:spcAft>
                <a:spcPts val="0"/>
              </a:spcAft>
              <a:buFont typeface="Symbol" panose="05050102010706020507"/>
              <a:buBlip>
                <a:blip r:embed="rId6"/>
              </a:buBlip>
            </a:pPr>
            <a:r>
              <a:rPr lang="ro-RO" altLang="en-US" sz="1800" b="1" dirty="0">
                <a:solidFill>
                  <a:srgbClr val="002060"/>
                </a:solidFill>
                <a:latin typeface="Arial" panose="020B0604020202020204" pitchFamily="34" charset="0"/>
                <a:ea typeface="Times New Roman" panose="02020603050405020304"/>
                <a:cs typeface="Arial" panose="020B0604020202020204" pitchFamily="34" charset="0"/>
              </a:rPr>
              <a:t>LEGISLAȚIA CHINEZĂ A AFACERILOR</a:t>
            </a:r>
            <a:r>
              <a:rPr lang="en-US" altLang="en-US" sz="1800" b="1" dirty="0">
                <a:solidFill>
                  <a:srgbClr val="002060"/>
                </a:solidFill>
                <a:latin typeface="Arial" panose="020B0604020202020204" pitchFamily="34" charset="0"/>
                <a:ea typeface="Times New Roman" panose="02020603050405020304"/>
                <a:cs typeface="Arial" panose="020B0604020202020204" pitchFamily="34" charset="0"/>
              </a:rPr>
              <a:t>, ETC.</a:t>
            </a:r>
            <a:endParaRPr lang="en-US" sz="1800" b="1" dirty="0">
              <a:solidFill>
                <a:srgbClr val="002060"/>
              </a:solidFill>
              <a:latin typeface="Arial" panose="020B0604020202020204" pitchFamily="34" charset="0"/>
              <a:ea typeface="Times New Roman" panose="02020603050405020304"/>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a:xfrm>
            <a:off x="4787900" y="3908425"/>
            <a:ext cx="3746500" cy="1730375"/>
          </a:xfrm>
          <a:prstGeom prst="rect">
            <a:avLst/>
          </a:prstGeom>
        </p:spPr>
        <p:txBody>
          <a:bodyPr/>
          <a:lstStyle/>
          <a:p>
            <a:pPr marL="342900" indent="-342900" algn="just">
              <a:spcBef>
                <a:spcPct val="20000"/>
              </a:spcBef>
              <a:defRPr/>
            </a:pPr>
            <a:endParaRPr lang="ro-RO" sz="2000" b="1" dirty="0">
              <a:solidFill>
                <a:schemeClr val="tx2">
                  <a:lumMod val="75000"/>
                </a:schemeClr>
              </a:solidFill>
              <a:latin typeface="+mn-lt"/>
            </a:endParaRPr>
          </a:p>
        </p:txBody>
      </p:sp>
      <p:pic>
        <p:nvPicPr>
          <p:cNvPr id="2" name="图片 1"/>
          <p:cNvPicPr>
            <a:picLocks noChangeAspect="1"/>
          </p:cNvPicPr>
          <p:nvPr/>
        </p:nvPicPr>
        <p:blipFill>
          <a:blip r:embed="rId2"/>
          <a:stretch>
            <a:fillRect/>
          </a:stretch>
        </p:blipFill>
        <p:spPr>
          <a:xfrm flipV="1">
            <a:off x="342900" y="4445"/>
            <a:ext cx="1658620" cy="1033145"/>
          </a:xfrm>
          <a:prstGeom prst="rect">
            <a:avLst/>
          </a:prstGeom>
        </p:spPr>
      </p:pic>
      <p:pic>
        <p:nvPicPr>
          <p:cNvPr id="4" name="图片 3" descr="LOGO-ULBS_orizontal_negativ"/>
          <p:cNvPicPr>
            <a:picLocks noChangeAspect="1"/>
          </p:cNvPicPr>
          <p:nvPr/>
        </p:nvPicPr>
        <p:blipFill>
          <a:blip r:embed="rId3"/>
          <a:stretch>
            <a:fillRect/>
          </a:stretch>
        </p:blipFill>
        <p:spPr>
          <a:xfrm>
            <a:off x="130810" y="130175"/>
            <a:ext cx="2797175" cy="833755"/>
          </a:xfrm>
          <a:prstGeom prst="rect">
            <a:avLst/>
          </a:prstGeom>
        </p:spPr>
      </p:pic>
      <p:pic>
        <p:nvPicPr>
          <p:cNvPr id="9" name="图片 8"/>
          <p:cNvPicPr>
            <a:picLocks noChangeAspect="1"/>
          </p:cNvPicPr>
          <p:nvPr/>
        </p:nvPicPr>
        <p:blipFill>
          <a:blip r:embed="rId4"/>
          <a:stretch>
            <a:fillRect/>
          </a:stretch>
        </p:blipFill>
        <p:spPr>
          <a:xfrm>
            <a:off x="6757035" y="308610"/>
            <a:ext cx="2387600" cy="843915"/>
          </a:xfrm>
          <a:prstGeom prst="rect">
            <a:avLst/>
          </a:prstGeom>
        </p:spPr>
      </p:pic>
      <p:pic>
        <p:nvPicPr>
          <p:cNvPr id="8" name="图片 7" descr="logo (1)"/>
          <p:cNvPicPr>
            <a:picLocks noChangeAspect="1"/>
          </p:cNvPicPr>
          <p:nvPr/>
        </p:nvPicPr>
        <p:blipFill>
          <a:blip r:embed="rId5"/>
          <a:stretch>
            <a:fillRect/>
          </a:stretch>
        </p:blipFill>
        <p:spPr>
          <a:xfrm>
            <a:off x="5668010" y="130175"/>
            <a:ext cx="3422650" cy="810260"/>
          </a:xfrm>
          <a:prstGeom prst="rect">
            <a:avLst/>
          </a:prstGeom>
        </p:spPr>
      </p:pic>
      <p:sp>
        <p:nvSpPr>
          <p:cNvPr id="3073" name="Rectangle 1"/>
          <p:cNvSpPr>
            <a:spLocks noChangeArrowheads="1"/>
          </p:cNvSpPr>
          <p:nvPr/>
        </p:nvSpPr>
        <p:spPr bwMode="auto">
          <a:xfrm>
            <a:off x="935355" y="1165543"/>
            <a:ext cx="7063105" cy="513905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algn="ctr" defTabSz="914400" rtl="0" eaLnBrk="1" fontAlgn="base" latinLnBrk="0" hangingPunct="1">
              <a:lnSpc>
                <a:spcPct val="100000"/>
              </a:lnSpc>
              <a:buClrTx/>
              <a:buSzTx/>
              <a:buFontTx/>
              <a:buNone/>
            </a:pPr>
            <a:r>
              <a:rPr lang="ro-RO" sz="2800" b="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ÎNSCRIERI: </a:t>
            </a:r>
          </a:p>
          <a:p>
            <a:pPr marL="0" marR="0" lvl="0" algn="ctr" defTabSz="914400" rtl="0" eaLnBrk="0" fontAlgn="base" latinLnBrk="0" hangingPunct="0">
              <a:lnSpc>
                <a:spcPct val="100000"/>
              </a:lnSpc>
              <a:buClrTx/>
              <a:buSzTx/>
              <a:buFontTx/>
              <a:buNone/>
            </a:pPr>
            <a:r>
              <a:rPr kumimoji="0" lang="en-US" sz="2000" b="1" i="0"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Documentele se </a:t>
            </a:r>
            <a:r>
              <a:rPr kumimoji="0" lang="en-US" sz="2000" b="1" i="0" u="none" strike="noStrike" cap="none" normalizeH="0" baseline="0" dirty="0" err="1">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depun</a:t>
            </a:r>
            <a:r>
              <a:rPr kumimoji="0" lang="en-US" sz="2000" b="1" i="0"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2000" b="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personal </a:t>
            </a:r>
            <a:r>
              <a:rPr kumimoji="0" lang="en-US" sz="2000" b="1" i="0" u="none" strike="noStrike" cap="none" normalizeH="0" baseline="0" dirty="0" err="1">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în</a:t>
            </a:r>
            <a:r>
              <a:rPr kumimoji="0" lang="en-US" sz="2000" b="1" i="0"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 perioada 15.08 - 15.10.2022 sau se trimit prin curier (email)</a:t>
            </a:r>
          </a:p>
          <a:p>
            <a:pPr marL="0" marR="0" lvl="0" algn="ctr" defTabSz="914400" rtl="0" eaLnBrk="0" fontAlgn="base" latinLnBrk="0" hangingPunct="0">
              <a:lnSpc>
                <a:spcPct val="100000"/>
              </a:lnSpc>
              <a:buClrTx/>
              <a:buSzTx/>
              <a:buFontTx/>
              <a:buNone/>
            </a:pPr>
            <a:r>
              <a:rPr kumimoji="0" lang="en-US" sz="2000" b="1" i="0"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la adresa: </a:t>
            </a:r>
          </a:p>
          <a:p>
            <a:pPr marL="0" marR="0" lvl="0" algn="ctr" defTabSz="914400" rtl="0" eaLnBrk="0" fontAlgn="base" latinLnBrk="0" hangingPunct="0">
              <a:lnSpc>
                <a:spcPct val="100000"/>
              </a:lnSpc>
              <a:buClrTx/>
              <a:buSzTx/>
              <a:buFontTx/>
              <a:buNone/>
            </a:pPr>
            <a:endParaRPr kumimoji="0" lang="en-US" sz="2000" b="1" i="0"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lvl="0" algn="ctr" defTabSz="914400" rtl="0" eaLnBrk="0" fontAlgn="base" latinLnBrk="0" hangingPunct="0">
              <a:lnSpc>
                <a:spcPct val="100000"/>
              </a:lnSpc>
              <a:buClrTx/>
              <a:buSzTx/>
              <a:buFontTx/>
              <a:buNone/>
            </a:pPr>
            <a:r>
              <a:rPr kumimoji="0" lang="en-US" sz="2000" b="1" i="0"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In atentia doamnei Claudia P</a:t>
            </a:r>
            <a:r>
              <a:rPr kumimoji="0" lang="en-US" sz="2000" b="1" i="0" u="none" strike="noStrike" kern="1200" cap="none" spc="0" normalizeH="0" baseline="0" noProof="0" dirty="0">
                <a:ln>
                  <a:noFill/>
                </a:ln>
                <a:solidFill>
                  <a:srgbClr val="002060"/>
                </a:solidFill>
                <a:effectLst/>
                <a:uLnTx/>
                <a:uFillTx/>
                <a:latin typeface="Arial Narrow" panose="020B0606020202030204" pitchFamily="34" charset="0"/>
                <a:ea typeface="Times New Roman" panose="02020603050405020304" pitchFamily="18" charset="0"/>
                <a:cs typeface="Arial" panose="020B0604020202020204" pitchFamily="34" charset="0"/>
              </a:rPr>
              <a:t>Ă</a:t>
            </a:r>
            <a:r>
              <a:rPr kumimoji="0" lang="en-US" sz="2000" b="1" i="0"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UNESCU </a:t>
            </a:r>
          </a:p>
          <a:p>
            <a:pPr marL="0" marR="0" lvl="0" algn="ctr" defTabSz="914400" rtl="0" eaLnBrk="0" fontAlgn="base" latinLnBrk="0" hangingPunct="0">
              <a:lnSpc>
                <a:spcPct val="100000"/>
              </a:lnSpc>
              <a:buClrTx/>
              <a:buSzTx/>
              <a:buFontTx/>
              <a:buNone/>
            </a:pPr>
            <a:endParaRPr kumimoji="0" lang="en-US" sz="2000" b="1" i="0"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lvl="0" algn="ctr" defTabSz="914400" rtl="0" eaLnBrk="0" fontAlgn="base" latinLnBrk="0" hangingPunct="0">
              <a:lnSpc>
                <a:spcPct val="100000"/>
              </a:lnSpc>
              <a:buClrTx/>
              <a:buSzTx/>
              <a:buFontTx/>
              <a:buNone/>
            </a:pPr>
            <a:r>
              <a:rPr kumimoji="0" lang="en-US" sz="2000" b="1" i="0"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SERVICIUL ASIGURAREA CALITĂȚII</a:t>
            </a:r>
          </a:p>
          <a:p>
            <a:pPr marL="0" marR="0" lvl="0" algn="ctr" defTabSz="914400" rtl="0" eaLnBrk="0" fontAlgn="base" latinLnBrk="0" hangingPunct="0">
              <a:lnSpc>
                <a:spcPct val="100000"/>
              </a:lnSpc>
              <a:buClrTx/>
              <a:buSzTx/>
              <a:buFontTx/>
              <a:buNone/>
            </a:pPr>
            <a:r>
              <a:rPr kumimoji="0" lang="en-US" sz="2000" b="1" i="0"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UNIVERSITATEA "LUCIAN BLAGA" DIN SIBIU</a:t>
            </a:r>
          </a:p>
          <a:p>
            <a:pPr marL="0" marR="0" lvl="0" algn="ctr" defTabSz="914400" rtl="0" eaLnBrk="0" fontAlgn="base" latinLnBrk="0" hangingPunct="0">
              <a:lnSpc>
                <a:spcPct val="100000"/>
              </a:lnSpc>
              <a:buClrTx/>
              <a:buSzTx/>
              <a:buFontTx/>
              <a:buNone/>
            </a:pPr>
            <a:r>
              <a:rPr kumimoji="0" lang="en-US" sz="2000" b="1" i="0"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B-DUL VICTORIEI NR 10, 550024, SIBIU, ROMANIA</a:t>
            </a:r>
          </a:p>
          <a:p>
            <a:pPr marL="0" marR="0" lvl="0" indent="0" algn="ctr"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algn="ctr" defTabSz="914400" rtl="0" fontAlgn="base" latinLnBrk="0">
              <a:lnSpc>
                <a:spcPct val="100000"/>
              </a:lnSpc>
              <a:buClrTx/>
              <a:buSzTx/>
              <a:buFontTx/>
              <a:buNone/>
            </a:pPr>
            <a:r>
              <a:rPr kumimoji="0" lang="en-US" sz="2000" b="1" i="1"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Alte </a:t>
            </a:r>
            <a:r>
              <a:rPr kumimoji="0" lang="en-US" sz="2000" b="1" i="1" u="none" strike="noStrike" cap="none" normalizeH="0" baseline="0" dirty="0" err="1">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informații</a:t>
            </a:r>
            <a:r>
              <a:rPr kumimoji="0" lang="en-US" sz="2000" b="1" i="1"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 </a:t>
            </a:r>
            <a:r>
              <a:rPr kumimoji="0" lang="en-US" sz="2000" b="1" i="1" u="none" strike="noStrike" cap="none" normalizeH="0" baseline="0" dirty="0" err="1">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suplimentare</a:t>
            </a:r>
            <a:r>
              <a:rPr kumimoji="0" lang="en-US" sz="2000" b="1" i="1"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 se pot </a:t>
            </a:r>
            <a:r>
              <a:rPr kumimoji="0" lang="en-US" sz="2000" b="1" i="1" u="none" strike="noStrike" cap="none" normalizeH="0" baseline="0" dirty="0" err="1">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obtine</a:t>
            </a:r>
            <a:r>
              <a:rPr kumimoji="0" lang="en-US" sz="2000" b="1" i="1"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 de la:</a:t>
            </a:r>
          </a:p>
          <a:p>
            <a:pPr marL="0" marR="0" lvl="0" algn="ctr" defTabSz="914400" rtl="0" fontAlgn="base" latinLnBrk="0">
              <a:lnSpc>
                <a:spcPct val="100000"/>
              </a:lnSpc>
              <a:buClrTx/>
              <a:buSzTx/>
              <a:buFontTx/>
              <a:buNone/>
            </a:pPr>
            <a:r>
              <a:rPr kumimoji="0" lang="en-US" sz="2000" b="1" i="1"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Adela Li</a:t>
            </a:r>
          </a:p>
          <a:p>
            <a:pPr marL="0" marR="0" lvl="0" algn="ctr" defTabSz="914400" rtl="0" fontAlgn="base" latinLnBrk="0">
              <a:lnSpc>
                <a:spcPct val="100000"/>
              </a:lnSpc>
              <a:buClrTx/>
              <a:buSzTx/>
              <a:buFontTx/>
              <a:buNone/>
            </a:pPr>
            <a:r>
              <a:rPr kumimoji="0" lang="en-US" sz="2000" b="1" i="1"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li.caiyue@ulbsibiu.ro</a:t>
            </a:r>
          </a:p>
          <a:p>
            <a:pPr marL="0" marR="0" lvl="0" algn="ctr" defTabSz="914400" rtl="0" fontAlgn="base" latinLnBrk="0">
              <a:lnSpc>
                <a:spcPct val="100000"/>
              </a:lnSpc>
              <a:buClrTx/>
              <a:buSzTx/>
              <a:buFontTx/>
              <a:buNone/>
            </a:pPr>
            <a:r>
              <a:rPr kumimoji="0" lang="en-US" sz="2000" b="1" i="1" u="none" strike="noStrike" cap="none" normalizeH="0" baseline="0" dirty="0">
                <a:ln>
                  <a:noFill/>
                </a:ln>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Tel:0770289174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Words>
  <Application>Microsoft Office PowerPoint</Application>
  <PresentationFormat>On-screen Show (4:3)</PresentationFormat>
  <Paragraphs>43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Narrow</vt:lpstr>
      <vt:lpstr>Calibri</vt:lpstr>
      <vt:lpstr>Symbol</vt:lpstr>
      <vt:lpstr>Times New Roman</vt:lpstr>
      <vt:lpstr>Office Theme</vt:lpstr>
      <vt:lpstr>Domeniul COMUNICARE ÎN AFACERI</vt:lpstr>
      <vt:lpstr>PowerPoint Presentation</vt:lpstr>
      <vt:lpstr>PROGRAMUL ÎȘI PROPUNE SĂ FORMEZE PROFESIONIȘTI CU UN PROFIL MULTICULTURAL, MULTIDISCIPLINAR ȘI CUNOȘTINȚE ESENȚIALE PENTRU DEZVOLTAREA AFACERILOR  CURSURILE SE DESFĂȘOARĂ ÎN LIMBA ENGLEZĂ FIIND SUSTINUTE DE CĂTRE CADRE DIDACTICE DIN CELE DOUĂ UNIVERSITĂȚI </vt:lpstr>
      <vt:lpstr>PowerPoint Presentation</vt:lpstr>
      <vt:lpstr>PowerPoint Presentation</vt:lpstr>
    </vt:vector>
  </TitlesOfParts>
  <Company>CCOM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Domeniul COMUNICARE ÎN AFACERI</dc:title>
  <dc:creator>FLOREA SILVIA</dc:creator>
  <cp:lastModifiedBy>FLOREA SILVIA</cp:lastModifiedBy>
  <cp:revision>81</cp:revision>
  <dcterms:created xsi:type="dcterms:W3CDTF">2011-06-01T11:35:00Z</dcterms:created>
  <dcterms:modified xsi:type="dcterms:W3CDTF">2022-08-09T03:20:01Z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