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56" r:id="rId2"/>
    <p:sldId id="257" r:id="rId3"/>
    <p:sldId id="258" r:id="rId4"/>
    <p:sldId id="263" r:id="rId5"/>
    <p:sldId id="264" r:id="rId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2895" autoAdjust="0"/>
  </p:normalViewPr>
  <p:slideViewPr>
    <p:cSldViewPr>
      <p:cViewPr varScale="1">
        <p:scale>
          <a:sx n="85" d="100"/>
          <a:sy n="85" d="100"/>
        </p:scale>
        <p:origin x="115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204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ro-RO"/>
          </a:p>
        </p:txBody>
      </p:sp>
      <p:sp>
        <p:nvSpPr>
          <p:cNvPr id="1741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E7A49A1C-E3F9-4B06-A01C-EE9E3704201A}" type="datetimeFigureOut">
              <a:rPr lang="ro-RO"/>
              <a:pPr>
                <a:defRPr/>
              </a:pPr>
              <a:t>06.08.2019</a:t>
            </a:fld>
            <a:endParaRPr lang="ro-RO"/>
          </a:p>
        </p:txBody>
      </p:sp>
      <p:sp>
        <p:nvSpPr>
          <p:cNvPr id="1741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ro-RO"/>
          </a:p>
        </p:txBody>
      </p:sp>
      <p:sp>
        <p:nvSpPr>
          <p:cNvPr id="1741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2E711D00-5453-4B70-88D5-6C6CF42D0E80}" type="slidenum">
              <a:rPr lang="ro-RO"/>
              <a:pPr>
                <a:defRPr/>
              </a:pPr>
              <a:t>‹#›</a:t>
            </a:fld>
            <a:endParaRPr lang="ro-RO"/>
          </a:p>
        </p:txBody>
      </p:sp>
    </p:spTree>
    <p:extLst>
      <p:ext uri="{BB962C8B-B14F-4D97-AF65-F5344CB8AC3E}">
        <p14:creationId xmlns:p14="http://schemas.microsoft.com/office/powerpoint/2010/main" val="1597258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0AFC866-B527-4CED-AEA5-8BE2F08EA1E7}" type="datetimeFigureOut">
              <a:rPr lang="en-US"/>
              <a:pPr>
                <a:defRPr/>
              </a:pPr>
              <a:t>8/6/2019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4B9741E-E599-4680-BB47-AB5B8E9EF2A3}" type="slidenum">
              <a:rPr lang="en-US"/>
              <a:pPr>
                <a:defRPr/>
              </a:pPr>
              <a:t>‹#›</a:t>
            </a:fld>
            <a:endParaRPr lang="en-US"/>
          </a:p>
        </p:txBody>
      </p:sp>
    </p:spTree>
    <p:extLst>
      <p:ext uri="{BB962C8B-B14F-4D97-AF65-F5344CB8AC3E}">
        <p14:creationId xmlns:p14="http://schemas.microsoft.com/office/powerpoint/2010/main" val="36585335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5E45CA60-8388-4CDC-9187-AD185904C055}" type="slidenum">
              <a:rPr lang="en-US" smtClean="0"/>
              <a:pPr>
                <a:defRPr/>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9458" name="Title Placeholder 1"/>
          <p:cNvSpPr>
            <a:spLocks noGrp="1"/>
          </p:cNvSpPr>
          <p:nvPr>
            <p:ph type="ctrTitle"/>
          </p:nvPr>
        </p:nvSpPr>
        <p:spPr>
          <a:xfrm>
            <a:off x="685800" y="2130425"/>
            <a:ext cx="7772400" cy="1470025"/>
          </a:xfrm>
        </p:spPr>
        <p:txBody>
          <a:bodyPr/>
          <a:lstStyle>
            <a:lvl1pPr>
              <a:defRPr smtClean="0">
                <a:solidFill>
                  <a:schemeClr val="bg1"/>
                </a:solidFill>
              </a:defRPr>
            </a:lvl1pPr>
          </a:lstStyle>
          <a:p>
            <a:pPr lvl="0"/>
            <a:r>
              <a:rPr lang="ro-RO" noProof="0"/>
              <a:t>Click to edit Master title style</a:t>
            </a:r>
          </a:p>
        </p:txBody>
      </p:sp>
      <p:sp>
        <p:nvSpPr>
          <p:cNvPr id="19459" name="Text Placeholder 2"/>
          <p:cNvSpPr>
            <a:spLocks noGrp="1"/>
          </p:cNvSpPr>
          <p:nvPr>
            <p:ph type="subTitle" idx="1"/>
          </p:nvPr>
        </p:nvSpPr>
        <p:spPr>
          <a:xfrm>
            <a:off x="1371600" y="3886200"/>
            <a:ext cx="6400800" cy="1752600"/>
          </a:xfrm>
        </p:spPr>
        <p:txBody>
          <a:bodyPr/>
          <a:lstStyle>
            <a:lvl1pPr marL="0" indent="0" algn="ctr">
              <a:buFont typeface="Arial" charset="0"/>
              <a:buNone/>
              <a:defRPr smtClean="0">
                <a:solidFill>
                  <a:schemeClr val="bg1"/>
                </a:solidFill>
              </a:defRPr>
            </a:lvl1pPr>
          </a:lstStyle>
          <a:p>
            <a:pPr lvl="0"/>
            <a:r>
              <a:rPr lang="ro-RO" noProof="0"/>
              <a:t>Click to edit Master subtitle style</a:t>
            </a:r>
          </a:p>
        </p:txBody>
      </p:sp>
      <p:sp>
        <p:nvSpPr>
          <p:cNvPr id="4" name="Date Placeholder 3"/>
          <p:cNvSpPr>
            <a:spLocks noGrp="1"/>
          </p:cNvSpPr>
          <p:nvPr>
            <p:ph type="dt" sz="half" idx="10"/>
          </p:nvPr>
        </p:nvSpPr>
        <p:spPr>
          <a:xfrm>
            <a:off x="457200" y="6245225"/>
            <a:ext cx="2133600" cy="476250"/>
          </a:xfrm>
        </p:spPr>
        <p:txBody>
          <a:bodyPr/>
          <a:lstStyle>
            <a:lvl1pPr algn="l" fontAlgn="auto">
              <a:spcBef>
                <a:spcPts val="0"/>
              </a:spcBef>
              <a:spcAft>
                <a:spcPts val="0"/>
              </a:spcAft>
              <a:defRPr sz="1200">
                <a:solidFill>
                  <a:schemeClr val="tx1">
                    <a:tint val="75000"/>
                  </a:schemeClr>
                </a:solidFill>
                <a:latin typeface="+mn-lt"/>
              </a:defRPr>
            </a:lvl1pPr>
          </a:lstStyle>
          <a:p>
            <a:pPr>
              <a:defRPr/>
            </a:pPr>
            <a:fld id="{D2649312-911A-459F-AB9B-3C1D2AFC53BF}" type="datetime1">
              <a:rPr lang="en-US"/>
              <a:pPr>
                <a:defRPr/>
              </a:pPr>
              <a:t>8/6/2019</a:t>
            </a:fld>
            <a:endParaRPr lang="en-US"/>
          </a:p>
        </p:txBody>
      </p:sp>
      <p:sp>
        <p:nvSpPr>
          <p:cNvPr id="5" name="Footer Placeholder 4"/>
          <p:cNvSpPr>
            <a:spLocks noGrp="1"/>
          </p:cNvSpPr>
          <p:nvPr>
            <p:ph type="ftr" sz="quarter" idx="11"/>
          </p:nvPr>
        </p:nvSpPr>
        <p:spPr>
          <a:xfrm>
            <a:off x="3124200" y="6245225"/>
            <a:ext cx="2895600" cy="476250"/>
          </a:xfrm>
        </p:spPr>
        <p:txBody>
          <a:bodyP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lgn="r" fontAlgn="auto">
              <a:spcBef>
                <a:spcPts val="0"/>
              </a:spcBef>
              <a:spcAft>
                <a:spcPts val="0"/>
              </a:spcAft>
              <a:defRPr sz="1200">
                <a:solidFill>
                  <a:schemeClr val="tx1">
                    <a:tint val="75000"/>
                  </a:schemeClr>
                </a:solidFill>
                <a:latin typeface="+mn-lt"/>
              </a:defRPr>
            </a:lvl1pPr>
          </a:lstStyle>
          <a:p>
            <a:pPr>
              <a:defRPr/>
            </a:pPr>
            <a:fld id="{7E30D07E-4B5F-49FB-BA2D-91DE245007A0}" type="slidenum">
              <a:rPr lang="en-US"/>
              <a:pPr>
                <a:defRPr/>
              </a:pPr>
              <a:t>‹#›</a:t>
            </a:fld>
            <a:endParaRPr 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1970E90-74A3-4759-A325-E935C05FE3BB}" type="datetime1">
              <a:rPr lang="en-US"/>
              <a:pPr>
                <a:defRPr/>
              </a:pPr>
              <a:t>8/6/2019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C17ADF-2C3D-4160-A2E2-00CBAFF01C4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260588A-E572-4556-B9EB-F2D3E29F401E}" type="datetime1">
              <a:rPr lang="en-US"/>
              <a:pPr>
                <a:defRPr/>
              </a:pPr>
              <a:t>8/6/2019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419BF0-39DB-4E02-BB73-458572BF81B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BAB1AD4-541F-4B2E-8BE7-79270F2BA7B6}" type="datetime1">
              <a:rPr lang="en-US"/>
              <a:pPr>
                <a:defRPr/>
              </a:pPr>
              <a:t>8/6/2019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910849-A91D-4D7C-BD2C-4F44EB43C7F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AC07DCC-A083-4B4D-A01C-3CC985FD920B}" type="datetime1">
              <a:rPr lang="en-US"/>
              <a:pPr>
                <a:defRPr/>
              </a:pPr>
              <a:t>8/6/2019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54B070-5FE3-4D83-8490-67676D76EF4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87BFB3D-365D-4453-8324-18541658008E}" type="datetime1">
              <a:rPr lang="en-US"/>
              <a:pPr>
                <a:defRPr/>
              </a:pPr>
              <a:t>8/6/2019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214C27-36E0-4534-AB39-FFB8338E06B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9D47E58-BE8D-4FA9-B1AD-4B0EE0AA1834}" type="datetime1">
              <a:rPr lang="en-US"/>
              <a:pPr>
                <a:defRPr/>
              </a:pPr>
              <a:t>8/6/2019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FAB9FA-07C2-4D40-BFC4-9BC9F08B1C5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E2C36D4-863B-4F91-9944-ADFB82CED64A}" type="datetime1">
              <a:rPr lang="en-US"/>
              <a:pPr>
                <a:defRPr/>
              </a:pPr>
              <a:t>8/6/2019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A90779-E6C4-4248-BD68-FB9623709E4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BB68161-4B6D-40BE-8E0B-872339E3C029}" type="datetime1">
              <a:rPr lang="en-US"/>
              <a:pPr>
                <a:defRPr/>
              </a:pPr>
              <a:t>8/6/2019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E790978-956E-4679-95FE-84E8D63FF1D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F3A51CA-284C-4BD0-9769-A5863E991537}" type="datetime1">
              <a:rPr lang="en-US"/>
              <a:pPr>
                <a:defRPr/>
              </a:pPr>
              <a:t>8/6/2019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9CCAD45-7DD8-4185-A3CF-6D175CC4307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60075D3-FBF1-4EDE-8351-2560D52CBF44}" type="datetime1">
              <a:rPr lang="en-US"/>
              <a:pPr>
                <a:defRPr/>
              </a:pPr>
              <a:t>8/6/2019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EB922D6-98F2-40FB-B3F8-DCF31B5A1EB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02F1066-7872-41B6-AD1E-BC140E9AD25B}" type="datetime1">
              <a:rPr lang="en-US"/>
              <a:pPr>
                <a:defRPr/>
              </a:pPr>
              <a:t>8/6/2019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D2494C-5AA4-45A6-9532-C98D03F6193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37160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2514600"/>
            <a:ext cx="8229600" cy="3611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F0FBD17-BDE1-42B4-A675-19A2DDEA1E59}" type="datetime1">
              <a:rPr lang="en-US"/>
              <a:pPr>
                <a:defRPr/>
              </a:pPr>
              <a:t>8/6/2019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05B1D61-5C20-44FF-AB5D-372385C6CBB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2"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6"/>
          <p:cNvSpPr>
            <a:spLocks noGrp="1"/>
          </p:cNvSpPr>
          <p:nvPr>
            <p:ph type="ctrTitle"/>
          </p:nvPr>
        </p:nvSpPr>
        <p:spPr>
          <a:xfrm>
            <a:off x="152400" y="1066800"/>
            <a:ext cx="7772400" cy="1470025"/>
          </a:xfrm>
        </p:spPr>
        <p:txBody>
          <a:bodyPr/>
          <a:lstStyle/>
          <a:p>
            <a:r>
              <a:rPr lang="it-IT" sz="2800" b="1" dirty="0"/>
              <a:t>Domeniul</a:t>
            </a:r>
            <a:br>
              <a:rPr lang="en-US" sz="2800" b="1" dirty="0"/>
            </a:br>
            <a:r>
              <a:rPr lang="it-IT" sz="2800" b="1" dirty="0"/>
              <a:t>INGINERIE </a:t>
            </a:r>
            <a:r>
              <a:rPr lang="en-US" sz="2800" b="1" dirty="0"/>
              <a:t>&amp; M</a:t>
            </a:r>
            <a:r>
              <a:rPr lang="it-IT" sz="2800" b="1" dirty="0"/>
              <a:t>ANAGEMENT</a:t>
            </a:r>
            <a:endParaRPr lang="en-US" sz="2800" b="1" dirty="0"/>
          </a:p>
        </p:txBody>
      </p:sp>
      <p:sp>
        <p:nvSpPr>
          <p:cNvPr id="3075" name="Rectangle 7"/>
          <p:cNvSpPr>
            <a:spLocks noGrp="1"/>
          </p:cNvSpPr>
          <p:nvPr>
            <p:ph type="subTitle" idx="1"/>
          </p:nvPr>
        </p:nvSpPr>
        <p:spPr>
          <a:xfrm>
            <a:off x="4267200" y="2286000"/>
            <a:ext cx="4648200" cy="1371600"/>
          </a:xfrm>
        </p:spPr>
        <p:txBody>
          <a:bodyPr/>
          <a:lstStyle/>
          <a:p>
            <a:pPr>
              <a:defRPr/>
            </a:pPr>
            <a:r>
              <a:rPr lang="fr-FR" sz="2800" b="1" dirty="0"/>
              <a:t>C U R S</a:t>
            </a:r>
            <a:endParaRPr lang="en-US" sz="2800" dirty="0"/>
          </a:p>
          <a:p>
            <a:pPr>
              <a:defRPr/>
            </a:pPr>
            <a:r>
              <a:rPr lang="fr-FR" sz="2800" b="1" dirty="0"/>
              <a:t>POSTUNIVERSITAR</a:t>
            </a:r>
          </a:p>
          <a:p>
            <a:pPr>
              <a:defRPr/>
            </a:pPr>
            <a:r>
              <a:rPr lang="fr-FR" sz="1400" b="1" dirty="0"/>
              <a:t>DE FORMARE </a:t>
            </a:r>
            <a:r>
              <a:rPr lang="ro-RO" sz="1400" b="1" dirty="0"/>
              <a:t>ȘI DEZVOLTARE PROFESIONALĂ CONTINUĂ</a:t>
            </a:r>
            <a:r>
              <a:rPr lang="en-US" sz="1400" b="1" dirty="0"/>
              <a:t>:</a:t>
            </a:r>
            <a:endParaRPr lang="en-US" sz="1400" dirty="0"/>
          </a:p>
          <a:p>
            <a:endParaRPr lang="ro-RO" sz="800" dirty="0"/>
          </a:p>
        </p:txBody>
      </p:sp>
      <p:sp>
        <p:nvSpPr>
          <p:cNvPr id="3076"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o-RO">
              <a:latin typeface="Calibri" pitchFamily="34" charset="0"/>
            </a:endParaRPr>
          </a:p>
        </p:txBody>
      </p:sp>
      <p:sp>
        <p:nvSpPr>
          <p:cNvPr id="3077" name="Rectangle 12"/>
          <p:cNvSpPr>
            <a:spLocks noChangeArrowheads="1"/>
          </p:cNvSpPr>
          <p:nvPr/>
        </p:nvSpPr>
        <p:spPr bwMode="auto">
          <a:xfrm>
            <a:off x="0" y="1495425"/>
            <a:ext cx="9144000" cy="0"/>
          </a:xfrm>
          <a:prstGeom prst="rect">
            <a:avLst/>
          </a:prstGeom>
          <a:noFill/>
          <a:ln w="9525">
            <a:noFill/>
            <a:miter lim="800000"/>
            <a:headEnd/>
            <a:tailEnd/>
          </a:ln>
        </p:spPr>
        <p:txBody>
          <a:bodyPr wrap="none" anchor="ctr">
            <a:spAutoFit/>
          </a:bodyPr>
          <a:lstStyle/>
          <a:p>
            <a:endParaRPr lang="ro-RO">
              <a:latin typeface="Calibri" pitchFamily="34" charset="0"/>
            </a:endParaRPr>
          </a:p>
        </p:txBody>
      </p:sp>
      <p:sp>
        <p:nvSpPr>
          <p:cNvPr id="2" name="Rectangle 1"/>
          <p:cNvSpPr/>
          <p:nvPr/>
        </p:nvSpPr>
        <p:spPr>
          <a:xfrm>
            <a:off x="4267200" y="3733800"/>
            <a:ext cx="4572000" cy="2708434"/>
          </a:xfrm>
          <a:prstGeom prst="rect">
            <a:avLst/>
          </a:prstGeom>
        </p:spPr>
        <p:txBody>
          <a:bodyPr wrap="square">
            <a:spAutoFit/>
          </a:bodyPr>
          <a:lstStyle/>
          <a:p>
            <a:pPr algn="ctr"/>
            <a:r>
              <a:rPr lang="fr-FR" b="1" dirty="0">
                <a:solidFill>
                  <a:schemeClr val="bg1"/>
                </a:solidFill>
              </a:rPr>
              <a:t>MANAGEMENTUL AFACERILOR INDUSTRIALE INTERNA</a:t>
            </a:r>
            <a:r>
              <a:rPr lang="ro-RO" b="1" dirty="0">
                <a:solidFill>
                  <a:schemeClr val="bg1"/>
                </a:solidFill>
              </a:rPr>
              <a:t>ȚIONALE</a:t>
            </a:r>
            <a:endParaRPr lang="en-US" dirty="0">
              <a:solidFill>
                <a:schemeClr val="bg1"/>
              </a:solidFill>
            </a:endParaRPr>
          </a:p>
          <a:p>
            <a:pPr algn="ctr"/>
            <a:r>
              <a:rPr lang="ro-RO" b="1" dirty="0">
                <a:solidFill>
                  <a:schemeClr val="bg1"/>
                </a:solidFill>
              </a:rPr>
              <a:t>(INTERNATIONAL INDUSTRIAL </a:t>
            </a:r>
            <a:endParaRPr lang="en-US" b="1" dirty="0">
              <a:solidFill>
                <a:schemeClr val="bg1"/>
              </a:solidFill>
            </a:endParaRPr>
          </a:p>
          <a:p>
            <a:pPr algn="ctr"/>
            <a:r>
              <a:rPr lang="ro-RO" b="1" dirty="0">
                <a:solidFill>
                  <a:schemeClr val="bg1"/>
                </a:solidFill>
              </a:rPr>
              <a:t>BUSINESS MANAGEMENT)</a:t>
            </a:r>
          </a:p>
          <a:p>
            <a:pPr algn="ctr"/>
            <a:endParaRPr lang="ro-RO" sz="1400" b="1" i="1" dirty="0">
              <a:solidFill>
                <a:schemeClr val="bg1"/>
              </a:solidFill>
            </a:endParaRPr>
          </a:p>
          <a:p>
            <a:pPr lvl="0" algn="ctr"/>
            <a:r>
              <a:rPr lang="ro-RO" sz="1400" b="1" dirty="0">
                <a:solidFill>
                  <a:schemeClr val="bg1"/>
                </a:solidFill>
                <a:latin typeface="Arial" pitchFamily="34" charset="0"/>
                <a:cs typeface="Arial" pitchFamily="34" charset="0"/>
              </a:rPr>
              <a:t>CURS  CU DUBLĂ CERTIFICARE DEZVOLTAT ÎN PARTENERIAT CU </a:t>
            </a:r>
            <a:r>
              <a:rPr lang="en-US" sz="1400" b="1" dirty="0">
                <a:solidFill>
                  <a:schemeClr val="bg1"/>
                </a:solidFill>
                <a:latin typeface="Arial" pitchFamily="34" charset="0"/>
                <a:ea typeface="Times New Roman" pitchFamily="18" charset="0"/>
                <a:cs typeface="Arial" pitchFamily="34" charset="0"/>
              </a:rPr>
              <a:t>EAST CHINA UNIVERSITY OF SCIENCE AND TECHNOLOGY</a:t>
            </a:r>
            <a:r>
              <a:rPr lang="ro-RO" sz="1400" b="1" dirty="0">
                <a:solidFill>
                  <a:schemeClr val="bg1"/>
                </a:solidFill>
                <a:latin typeface="Arial" pitchFamily="34" charset="0"/>
                <a:ea typeface="Times New Roman" pitchFamily="18" charset="0"/>
                <a:cs typeface="Arial" pitchFamily="34" charset="0"/>
              </a:rPr>
              <a:t> – SHANGAI, CHINA</a:t>
            </a:r>
            <a:endParaRPr lang="en-US" sz="1400" dirty="0">
              <a:solidFill>
                <a:schemeClr val="bg1"/>
              </a:solidFill>
              <a:latin typeface="Arial" pitchFamily="34" charset="0"/>
              <a:cs typeface="Arial" pitchFamily="34" charset="0"/>
            </a:endParaRPr>
          </a:p>
          <a:p>
            <a:pPr algn="ctr"/>
            <a:endParaRPr lang="ro-RO" sz="1400" b="1" i="1" dirty="0">
              <a:solidFill>
                <a:schemeClr val="bg1"/>
              </a:solidFill>
            </a:endParaRPr>
          </a:p>
          <a:p>
            <a:pPr algn="ctr"/>
            <a:r>
              <a:rPr lang="ro-RO" sz="1400" b="1" dirty="0">
                <a:solidFill>
                  <a:schemeClr val="bg1"/>
                </a:solidFill>
              </a:rPr>
              <a:t>ÎNSCRIE-TE ACUM ȘI AI ȘANSA DE A CUNOAȘTE MEDIUL DE AFACERI CHINEZ</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743200"/>
            <a:ext cx="3200400" cy="361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787900" y="3908425"/>
            <a:ext cx="3746500" cy="1730375"/>
          </a:xfrm>
          <a:prstGeom prst="rect">
            <a:avLst/>
          </a:prstGeom>
        </p:spPr>
        <p:txBody>
          <a:bodyPr/>
          <a:lstStyle/>
          <a:p>
            <a:pPr marL="342900" indent="-342900" algn="just">
              <a:spcBef>
                <a:spcPct val="20000"/>
              </a:spcBef>
              <a:defRPr/>
            </a:pPr>
            <a:endParaRPr lang="ro-RO" sz="2000" b="1" dirty="0">
              <a:solidFill>
                <a:schemeClr val="tx2">
                  <a:lumMod val="75000"/>
                </a:schemeClr>
              </a:solidFill>
              <a:latin typeface="+mn-l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0978" y="4313"/>
            <a:ext cx="2631057" cy="1179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539645" y="923026"/>
            <a:ext cx="2650359" cy="215444"/>
          </a:xfrm>
          <a:prstGeom prst="rect">
            <a:avLst/>
          </a:prstGeom>
        </p:spPr>
        <p:txBody>
          <a:bodyPr wrap="square">
            <a:spAutoFit/>
          </a:bodyPr>
          <a:lstStyle/>
          <a:p>
            <a:r>
              <a:rPr lang="en-US" sz="800" b="1" dirty="0"/>
              <a:t>East China University of Science and Technology</a:t>
            </a:r>
            <a:endParaRPr lang="en-US" sz="800" dirty="0"/>
          </a:p>
        </p:txBody>
      </p:sp>
      <p:sp>
        <p:nvSpPr>
          <p:cNvPr id="6" name="Rectangle 5"/>
          <p:cNvSpPr/>
          <p:nvPr/>
        </p:nvSpPr>
        <p:spPr>
          <a:xfrm>
            <a:off x="5256362" y="4606498"/>
            <a:ext cx="3517900" cy="1200329"/>
          </a:xfrm>
          <a:prstGeom prst="rect">
            <a:avLst/>
          </a:prstGeom>
        </p:spPr>
        <p:txBody>
          <a:bodyPr wrap="square">
            <a:spAutoFit/>
          </a:bodyPr>
          <a:lstStyle/>
          <a:p>
            <a:pPr>
              <a:spcAft>
                <a:spcPts val="0"/>
              </a:spcAft>
            </a:pPr>
            <a:r>
              <a:rPr lang="ro-RO" b="1" cap="small" dirty="0">
                <a:solidFill>
                  <a:srgbClr val="00B050"/>
                </a:solidFill>
                <a:latin typeface="Arial" pitchFamily="34" charset="0"/>
                <a:ea typeface="Times New Roman"/>
                <a:cs typeface="Arial" pitchFamily="34" charset="0"/>
              </a:rPr>
              <a:t>Proba de concurs: </a:t>
            </a:r>
            <a:r>
              <a:rPr lang="ro-RO" dirty="0">
                <a:solidFill>
                  <a:srgbClr val="00B050"/>
                </a:solidFill>
                <a:latin typeface="Arial" pitchFamily="34" charset="0"/>
                <a:ea typeface="Times New Roman"/>
                <a:cs typeface="Arial" pitchFamily="34" charset="0"/>
              </a:rPr>
              <a:t>INTERVIU</a:t>
            </a:r>
            <a:endParaRPr lang="en-US" dirty="0">
              <a:solidFill>
                <a:srgbClr val="00B050"/>
              </a:solidFill>
              <a:latin typeface="Arial" pitchFamily="34" charset="0"/>
              <a:ea typeface="Times New Roman"/>
              <a:cs typeface="Arial" pitchFamily="34" charset="0"/>
            </a:endParaRPr>
          </a:p>
          <a:p>
            <a:pPr>
              <a:spcAft>
                <a:spcPts val="0"/>
              </a:spcAft>
            </a:pPr>
            <a:r>
              <a:rPr lang="ro-RO" b="1" cap="small" dirty="0">
                <a:solidFill>
                  <a:srgbClr val="00B050"/>
                </a:solidFill>
                <a:latin typeface="Arial" pitchFamily="34" charset="0"/>
                <a:ea typeface="Times New Roman"/>
                <a:cs typeface="Arial" pitchFamily="34" charset="0"/>
              </a:rPr>
              <a:t>Nr. de locuri:  50 - </a:t>
            </a:r>
            <a:r>
              <a:rPr lang="ro-RO" b="1" dirty="0">
                <a:solidFill>
                  <a:srgbClr val="00B050"/>
                </a:solidFill>
                <a:latin typeface="Arial" pitchFamily="34" charset="0"/>
                <a:ea typeface="Times New Roman"/>
                <a:cs typeface="Arial" pitchFamily="34" charset="0"/>
              </a:rPr>
              <a:t>cu taxă </a:t>
            </a:r>
            <a:endParaRPr lang="en-US" dirty="0">
              <a:solidFill>
                <a:srgbClr val="00B050"/>
              </a:solidFill>
              <a:latin typeface="Arial" pitchFamily="34" charset="0"/>
              <a:ea typeface="Times New Roman"/>
              <a:cs typeface="Arial" pitchFamily="34" charset="0"/>
            </a:endParaRPr>
          </a:p>
          <a:p>
            <a:pPr>
              <a:spcAft>
                <a:spcPts val="0"/>
              </a:spcAft>
            </a:pPr>
            <a:r>
              <a:rPr lang="ro-RO" b="1" cap="small" dirty="0">
                <a:solidFill>
                  <a:srgbClr val="00B050"/>
                </a:solidFill>
                <a:latin typeface="Arial" pitchFamily="34" charset="0"/>
                <a:ea typeface="Times New Roman"/>
                <a:cs typeface="Arial" pitchFamily="34" charset="0"/>
              </a:rPr>
              <a:t>Taxa de studii: 2.800 LEI</a:t>
            </a:r>
            <a:endParaRPr lang="en-US" dirty="0">
              <a:solidFill>
                <a:srgbClr val="00B050"/>
              </a:solidFill>
              <a:latin typeface="Arial" pitchFamily="34" charset="0"/>
              <a:ea typeface="Times New Roman"/>
              <a:cs typeface="Arial" pitchFamily="34" charset="0"/>
            </a:endParaRPr>
          </a:p>
          <a:p>
            <a:pPr>
              <a:spcAft>
                <a:spcPts val="0"/>
              </a:spcAft>
            </a:pPr>
            <a:r>
              <a:rPr lang="ro-RO" b="1" cap="small" dirty="0">
                <a:solidFill>
                  <a:srgbClr val="00B050"/>
                </a:solidFill>
                <a:latin typeface="Arial" pitchFamily="34" charset="0"/>
                <a:ea typeface="Times New Roman"/>
                <a:cs typeface="Arial" pitchFamily="34" charset="0"/>
              </a:rPr>
              <a:t>durata cursului</a:t>
            </a:r>
            <a:r>
              <a:rPr lang="en-US" b="1" cap="small" dirty="0">
                <a:solidFill>
                  <a:srgbClr val="00B050"/>
                </a:solidFill>
                <a:latin typeface="Arial" pitchFamily="34" charset="0"/>
                <a:ea typeface="Times New Roman"/>
                <a:cs typeface="Arial" pitchFamily="34" charset="0"/>
              </a:rPr>
              <a:t>: 200 ore</a:t>
            </a:r>
            <a:endParaRPr lang="en-US" dirty="0">
              <a:solidFill>
                <a:srgbClr val="00B050"/>
              </a:solidFill>
              <a:effectLst/>
              <a:latin typeface="Arial" pitchFamily="34" charset="0"/>
              <a:ea typeface="Times New Roman"/>
              <a:cs typeface="Arial" pitchFamily="34" charset="0"/>
            </a:endParaRPr>
          </a:p>
        </p:txBody>
      </p:sp>
      <p:pic>
        <p:nvPicPr>
          <p:cNvPr id="12" name="Picture 2"/>
          <p:cNvPicPr>
            <a:picLocks noChangeAspect="1" noChangeArrowheads="1"/>
          </p:cNvPicPr>
          <p:nvPr/>
        </p:nvPicPr>
        <p:blipFill>
          <a:blip r:embed="rId3" cstate="print"/>
          <a:srcRect/>
          <a:stretch>
            <a:fillRect/>
          </a:stretch>
        </p:blipFill>
        <p:spPr bwMode="auto">
          <a:xfrm>
            <a:off x="4571579" y="3886200"/>
            <a:ext cx="4408815" cy="1976719"/>
          </a:xfrm>
          <a:prstGeom prst="rect">
            <a:avLst/>
          </a:prstGeom>
          <a:noFill/>
          <a:ln w="9525" cap="flat" cmpd="sng" algn="ctr">
            <a:noFill/>
            <a:prstDash val="solid"/>
            <a:miter lim="800000"/>
            <a:headEnd/>
            <a:tailEnd/>
          </a:ln>
          <a:effectLst/>
        </p:spPr>
      </p:pic>
      <p:sp>
        <p:nvSpPr>
          <p:cNvPr id="13" name="Rectangle 12"/>
          <p:cNvSpPr/>
          <p:nvPr/>
        </p:nvSpPr>
        <p:spPr>
          <a:xfrm>
            <a:off x="381000" y="1324689"/>
            <a:ext cx="1428596"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o-RO" sz="1800" b="1" i="0" u="none" strike="noStrike" kern="0" cap="small" spc="0" normalizeH="0" baseline="0" noProof="0" dirty="0">
                <a:ln>
                  <a:noFill/>
                </a:ln>
                <a:solidFill>
                  <a:srgbClr val="002164"/>
                </a:solidFill>
                <a:effectLst/>
                <a:uLnTx/>
                <a:uFillTx/>
              </a:rPr>
              <a:t>ÎNSCRIERI</a:t>
            </a:r>
            <a:r>
              <a:rPr kumimoji="0" lang="en-US" sz="1800" b="1" i="0" u="none" strike="noStrike" kern="0" cap="small" spc="0" normalizeH="0" baseline="0" noProof="0" dirty="0">
                <a:ln>
                  <a:noFill/>
                </a:ln>
                <a:solidFill>
                  <a:srgbClr val="002164"/>
                </a:solidFill>
                <a:effectLst/>
                <a:uLnTx/>
                <a:uFillTx/>
              </a:rPr>
              <a:t>:</a:t>
            </a:r>
            <a:endParaRPr kumimoji="0" lang="en-US" sz="1800" b="0" i="0" u="none" strike="noStrike" kern="0" cap="none" spc="0" normalizeH="0" baseline="0" noProof="0" dirty="0">
              <a:ln>
                <a:noFill/>
              </a:ln>
              <a:solidFill>
                <a:srgbClr val="002164"/>
              </a:solidFill>
              <a:effectLst/>
              <a:uLnTx/>
              <a:uFillTx/>
            </a:endParaRPr>
          </a:p>
        </p:txBody>
      </p:sp>
      <p:sp>
        <p:nvSpPr>
          <p:cNvPr id="14" name="Rectangle 13"/>
          <p:cNvSpPr/>
          <p:nvPr/>
        </p:nvSpPr>
        <p:spPr>
          <a:xfrm>
            <a:off x="1752600" y="1295400"/>
            <a:ext cx="2377574"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1" kern="0" dirty="0">
                <a:solidFill>
                  <a:srgbClr val="FF0000"/>
                </a:solidFill>
              </a:rPr>
              <a:t> 09 – 30 Sept.2019</a:t>
            </a:r>
            <a:endParaRPr lang="en-US" sz="2000" kern="0" dirty="0">
              <a:solidFill>
                <a:srgbClr val="FF0000"/>
              </a:solidFill>
            </a:endParaRPr>
          </a:p>
        </p:txBody>
      </p:sp>
      <p:sp>
        <p:nvSpPr>
          <p:cNvPr id="17" name="Rectangle 16"/>
          <p:cNvSpPr/>
          <p:nvPr/>
        </p:nvSpPr>
        <p:spPr>
          <a:xfrm>
            <a:off x="4621307" y="2133600"/>
            <a:ext cx="4522693" cy="132343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002164"/>
                </a:solidFill>
                <a:effectLst/>
                <a:uLnTx/>
                <a:uFillTx/>
              </a:rPr>
              <a:t>PROGRAMUL SE ADRESEAZĂ ORICARUI TIP DE ABSOLVENT DE ÎNVĂŢĂMÂNT SUPERIOR, INDIFERENT DE FACULTATEA, PROFILUL SAU SPECIALIZAREA ABSOLVITĂ</a:t>
            </a:r>
            <a:endParaRPr kumimoji="0" lang="en-US" sz="1600" b="1" i="0" u="none" strike="noStrike" kern="0" cap="none" spc="0" normalizeH="0" baseline="0" noProof="0" dirty="0">
              <a:ln>
                <a:noFill/>
              </a:ln>
              <a:solidFill>
                <a:srgbClr val="002164"/>
              </a:solidFill>
              <a:effectLst/>
              <a:uLnTx/>
              <a:uFillTx/>
            </a:endParaRPr>
          </a:p>
        </p:txBody>
      </p:sp>
      <p:sp>
        <p:nvSpPr>
          <p:cNvPr id="18" name="Rectangle 8"/>
          <p:cNvSpPr>
            <a:spLocks noChangeArrowheads="1"/>
          </p:cNvSpPr>
          <p:nvPr/>
        </p:nvSpPr>
        <p:spPr bwMode="auto">
          <a:xfrm>
            <a:off x="762000" y="4572000"/>
            <a:ext cx="3092573" cy="1077218"/>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r>
              <a:rPr lang="ro-RO" sz="1600" b="1" cap="small" dirty="0">
                <a:solidFill>
                  <a:srgbClr val="002060"/>
                </a:solidFill>
              </a:rPr>
              <a:t>Proba de concurs: </a:t>
            </a:r>
            <a:r>
              <a:rPr lang="ro-RO" sz="1600" dirty="0">
                <a:solidFill>
                  <a:srgbClr val="002060"/>
                </a:solidFill>
              </a:rPr>
              <a:t>INTERVIU</a:t>
            </a:r>
            <a:endParaRPr lang="en-US" sz="1600" dirty="0">
              <a:solidFill>
                <a:srgbClr val="002060"/>
              </a:solidFill>
            </a:endParaRPr>
          </a:p>
          <a:p>
            <a:r>
              <a:rPr lang="ro-RO" sz="1600" b="1" cap="small" dirty="0">
                <a:solidFill>
                  <a:srgbClr val="002060"/>
                </a:solidFill>
              </a:rPr>
              <a:t>Nr. de locuri:  50 </a:t>
            </a:r>
            <a:r>
              <a:rPr lang="ro-RO" sz="1600" b="1" dirty="0">
                <a:solidFill>
                  <a:srgbClr val="002060"/>
                </a:solidFill>
              </a:rPr>
              <a:t> </a:t>
            </a:r>
            <a:endParaRPr lang="en-US" sz="1600" dirty="0">
              <a:solidFill>
                <a:srgbClr val="002060"/>
              </a:solidFill>
            </a:endParaRPr>
          </a:p>
          <a:p>
            <a:r>
              <a:rPr lang="ro-RO" sz="1600" b="1" cap="small" dirty="0">
                <a:solidFill>
                  <a:srgbClr val="002060"/>
                </a:solidFill>
              </a:rPr>
              <a:t>Taxa de studii: 2.800 LEI</a:t>
            </a:r>
            <a:endParaRPr lang="en-US" sz="1600" dirty="0">
              <a:solidFill>
                <a:srgbClr val="002060"/>
              </a:solidFill>
            </a:endParaRPr>
          </a:p>
          <a:p>
            <a:r>
              <a:rPr lang="ro-RO" sz="1600" b="1" cap="small" dirty="0">
                <a:solidFill>
                  <a:srgbClr val="002060"/>
                </a:solidFill>
              </a:rPr>
              <a:t>durata cursului</a:t>
            </a:r>
            <a:r>
              <a:rPr lang="en-US" sz="1600" b="1" cap="small" dirty="0">
                <a:solidFill>
                  <a:srgbClr val="002060"/>
                </a:solidFill>
              </a:rPr>
              <a:t>: 200 ore</a:t>
            </a:r>
            <a:endParaRPr lang="en-US" sz="1600" dirty="0">
              <a:solidFill>
                <a:srgbClr val="002060"/>
              </a:solidFill>
            </a:endParaRPr>
          </a:p>
        </p:txBody>
      </p:sp>
      <p:pic>
        <p:nvPicPr>
          <p:cNvPr id="20" name="Picture 1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752600"/>
            <a:ext cx="4191000" cy="24384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85800" y="4648200"/>
            <a:ext cx="8229600" cy="914400"/>
          </a:xfrm>
        </p:spPr>
        <p:txBody>
          <a:bodyPr/>
          <a:lstStyle/>
          <a:p>
            <a:r>
              <a:rPr lang="en-US" sz="1600" b="1" dirty="0">
                <a:solidFill>
                  <a:srgbClr val="002060"/>
                </a:solidFill>
                <a:latin typeface="Arial" pitchFamily="34" charset="0"/>
                <a:cs typeface="Arial" pitchFamily="34" charset="0"/>
              </a:rPr>
              <a:t>SCOPUL PRINCIPAL AL ACESTUI PROGRAM DE STUDII POSTUNIVERSITARE ESTE FORMAREA DE SPECIALIȘTI ÎN DOMENIUL AFACERILOR SPECIFICE MEDIULUI INDUSTRIAL INTERNAȚIONAL, ÎN SPECIAL CEL CHINEZ.</a:t>
            </a:r>
            <a:br>
              <a:rPr lang="en-US" sz="1600" b="1" dirty="0">
                <a:solidFill>
                  <a:srgbClr val="002060"/>
                </a:solidFill>
                <a:latin typeface="Arial" pitchFamily="34" charset="0"/>
                <a:cs typeface="Arial" pitchFamily="34" charset="0"/>
              </a:rPr>
            </a:br>
            <a:br>
              <a:rPr lang="en-US" sz="1600" b="1" dirty="0">
                <a:solidFill>
                  <a:srgbClr val="002060"/>
                </a:solidFill>
                <a:latin typeface="Arial" pitchFamily="34" charset="0"/>
                <a:cs typeface="Arial" pitchFamily="34" charset="0"/>
              </a:rPr>
            </a:br>
            <a:br>
              <a:rPr lang="en-US" sz="1600" b="1" dirty="0">
                <a:solidFill>
                  <a:srgbClr val="00B050"/>
                </a:solidFill>
                <a:latin typeface="Arial" pitchFamily="34" charset="0"/>
                <a:cs typeface="Arial" pitchFamily="34" charset="0"/>
              </a:rPr>
            </a:br>
            <a:r>
              <a:rPr lang="en-US" sz="1600" b="1" dirty="0">
                <a:solidFill>
                  <a:srgbClr val="002060"/>
                </a:solidFill>
                <a:latin typeface="Arial" pitchFamily="34" charset="0"/>
                <a:cs typeface="Arial" pitchFamily="34" charset="0"/>
              </a:rPr>
              <a:t>CURSURILE SE DESFĂȘOARĂ ÎN LIMBA ENGLEZĂ, DE CĂTRE CADRE DIDACTICE DIN CELE DOUĂ UNIVERSITĂȚI.</a:t>
            </a:r>
            <a:br>
              <a:rPr lang="en-US" sz="2000" dirty="0">
                <a:solidFill>
                  <a:srgbClr val="002060"/>
                </a:solidFill>
                <a:latin typeface="Arial" pitchFamily="34" charset="0"/>
                <a:cs typeface="Arial" pitchFamily="34" charset="0"/>
              </a:rPr>
            </a:br>
            <a:endParaRPr lang="en-US" sz="2000" dirty="0">
              <a:solidFill>
                <a:srgbClr val="002060"/>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5AC74392-D7DE-4C09-A9AE-F32DFDEAB147}" type="slidenum">
              <a:rPr lang="en-US" smtClean="0"/>
              <a:pPr>
                <a:defRPr/>
              </a:pPr>
              <a:t>3</a:t>
            </a:fld>
            <a:endParaRPr lang="en-US"/>
          </a:p>
        </p:txBody>
      </p:sp>
      <p:sp>
        <p:nvSpPr>
          <p:cNvPr id="7" name="Content Placeholder 2"/>
          <p:cNvSpPr txBox="1">
            <a:spLocks/>
          </p:cNvSpPr>
          <p:nvPr/>
        </p:nvSpPr>
        <p:spPr>
          <a:xfrm>
            <a:off x="304800" y="1752600"/>
            <a:ext cx="4114800" cy="2209800"/>
          </a:xfrm>
          <a:prstGeom prst="rect">
            <a:avLst/>
          </a:prstGeom>
        </p:spPr>
        <p:txBody>
          <a:bodyPr>
            <a:normAutofit fontScale="25000" lnSpcReduction="20000"/>
          </a:bodyPr>
          <a:lstStyle/>
          <a:p>
            <a:pPr algn="ctr"/>
            <a:r>
              <a:rPr lang="en-US" sz="6400" b="1" dirty="0">
                <a:solidFill>
                  <a:srgbClr val="002060"/>
                </a:solidFill>
              </a:rPr>
              <a:t>PROGRAMUL DE STUDII POSTUNIVERSITARE REPREZINTĂ UNUL DIN REZULTATELE COLABORĂRII DINTRE UNIVERSITATEA ”LUCIAN BLAGA” DIN SIBIU ȘI EAST CHINA UNIVERSITY OF SCIENCE AND TECHNOLOGY DIN SHANGHAI, UNA DINTRE CELE MAI MARI UNIVERSITĂȚI DIN CHINA. </a:t>
            </a:r>
          </a:p>
          <a:p>
            <a:endParaRPr lang="en-US" sz="9600" dirty="0">
              <a:solidFill>
                <a:srgbClr val="002060"/>
              </a:solidFill>
            </a:endParaRPr>
          </a:p>
          <a:p>
            <a:endParaRPr lang="en-US" sz="9600" dirty="0">
              <a:solidFill>
                <a:srgbClr val="002060"/>
              </a:solidFill>
            </a:endParaRPr>
          </a:p>
          <a:p>
            <a:endParaRPr lang="en-US" sz="8000" dirty="0">
              <a:solidFill>
                <a:srgbClr val="002060"/>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0978" y="4313"/>
            <a:ext cx="2631057" cy="1179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6539645" y="923026"/>
            <a:ext cx="2650359" cy="215444"/>
          </a:xfrm>
          <a:prstGeom prst="rect">
            <a:avLst/>
          </a:prstGeom>
        </p:spPr>
        <p:txBody>
          <a:bodyPr wrap="square">
            <a:spAutoFit/>
          </a:bodyPr>
          <a:lstStyle/>
          <a:p>
            <a:r>
              <a:rPr lang="en-US" sz="800" b="1" dirty="0"/>
              <a:t>East China University of Science and Technology</a:t>
            </a:r>
            <a:endParaRPr lang="en-US" sz="8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3854" y="1295400"/>
            <a:ext cx="4182946"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15C847-1250-45B3-9B47-6DA03C7C72DA}" type="slidenum">
              <a:rPr lang="en-US" smtClean="0"/>
              <a:pPr>
                <a:defRPr/>
              </a:pPr>
              <a:t>4</a:t>
            </a:fld>
            <a:endParaRPr lang="en-US"/>
          </a:p>
        </p:txBody>
      </p:sp>
      <p:sp>
        <p:nvSpPr>
          <p:cNvPr id="2" name="Rectangle 1"/>
          <p:cNvSpPr/>
          <p:nvPr/>
        </p:nvSpPr>
        <p:spPr>
          <a:xfrm>
            <a:off x="304800" y="1447800"/>
            <a:ext cx="8610600" cy="4862870"/>
          </a:xfrm>
          <a:prstGeom prst="rect">
            <a:avLst/>
          </a:prstGeom>
        </p:spPr>
        <p:txBody>
          <a:bodyPr wrap="square">
            <a:spAutoFit/>
          </a:bodyPr>
          <a:lstStyle/>
          <a:p>
            <a:pPr>
              <a:spcAft>
                <a:spcPts val="0"/>
              </a:spcAft>
            </a:pPr>
            <a:r>
              <a:rPr lang="ro-RO" sz="4000" b="1" cap="small" dirty="0">
                <a:solidFill>
                  <a:srgbClr val="002060"/>
                </a:solidFill>
                <a:latin typeface="Arial Narrow"/>
                <a:ea typeface="Times New Roman"/>
              </a:rPr>
              <a:t>Planul de învăţământ</a:t>
            </a:r>
            <a:r>
              <a:rPr lang="ro-RO" sz="4000" dirty="0">
                <a:solidFill>
                  <a:srgbClr val="002060"/>
                </a:solidFill>
                <a:latin typeface="Arial Narrow"/>
                <a:ea typeface="Times New Roman"/>
              </a:rPr>
              <a:t>:</a:t>
            </a:r>
            <a:endParaRPr lang="en-US" sz="4000" dirty="0">
              <a:solidFill>
                <a:srgbClr val="002060"/>
              </a:solidFill>
              <a:latin typeface="Times New Roman"/>
              <a:ea typeface="Times New Roman"/>
            </a:endParaRPr>
          </a:p>
          <a:p>
            <a:pPr marL="342900" lvl="0" indent="-342900">
              <a:spcAft>
                <a:spcPts val="0"/>
              </a:spcAft>
              <a:buFont typeface="Symbol"/>
              <a:buBlip>
                <a:blip r:embed="rId2"/>
              </a:buBlip>
            </a:pPr>
            <a:r>
              <a:rPr lang="en-US" dirty="0">
                <a:solidFill>
                  <a:srgbClr val="002060"/>
                </a:solidFill>
                <a:latin typeface="Arial" pitchFamily="34" charset="0"/>
                <a:ea typeface="Times New Roman"/>
                <a:cs typeface="Arial" pitchFamily="34" charset="0"/>
              </a:rPr>
              <a:t>Leadership </a:t>
            </a:r>
            <a:r>
              <a:rPr lang="en-US" dirty="0" err="1">
                <a:solidFill>
                  <a:srgbClr val="002060"/>
                </a:solidFill>
                <a:latin typeface="Arial" pitchFamily="34" charset="0"/>
                <a:ea typeface="Times New Roman"/>
                <a:cs typeface="Arial" pitchFamily="34" charset="0"/>
              </a:rPr>
              <a:t>în</a:t>
            </a:r>
            <a:r>
              <a:rPr lang="en-US" dirty="0">
                <a:solidFill>
                  <a:srgbClr val="002060"/>
                </a:solidFill>
                <a:latin typeface="Arial" pitchFamily="34" charset="0"/>
                <a:ea typeface="Times New Roman"/>
                <a:cs typeface="Arial" pitchFamily="34" charset="0"/>
              </a:rPr>
              <a:t> </a:t>
            </a:r>
            <a:r>
              <a:rPr lang="en-US" dirty="0" err="1">
                <a:solidFill>
                  <a:srgbClr val="002060"/>
                </a:solidFill>
                <a:latin typeface="Arial" pitchFamily="34" charset="0"/>
                <a:ea typeface="Times New Roman"/>
                <a:cs typeface="Arial" pitchFamily="34" charset="0"/>
              </a:rPr>
              <a:t>organizații</a:t>
            </a:r>
            <a:r>
              <a:rPr lang="en-US" dirty="0">
                <a:solidFill>
                  <a:srgbClr val="002060"/>
                </a:solidFill>
                <a:latin typeface="Arial" pitchFamily="34" charset="0"/>
                <a:ea typeface="Times New Roman"/>
                <a:cs typeface="Arial" pitchFamily="34" charset="0"/>
              </a:rPr>
              <a:t> </a:t>
            </a:r>
            <a:r>
              <a:rPr lang="en-US" dirty="0" err="1">
                <a:solidFill>
                  <a:srgbClr val="002060"/>
                </a:solidFill>
                <a:latin typeface="Arial" pitchFamily="34" charset="0"/>
                <a:ea typeface="Times New Roman"/>
                <a:cs typeface="Arial" pitchFamily="34" charset="0"/>
              </a:rPr>
              <a:t>industriale</a:t>
            </a:r>
            <a:r>
              <a:rPr lang="en-US" dirty="0">
                <a:solidFill>
                  <a:srgbClr val="002060"/>
                </a:solidFill>
                <a:latin typeface="Arial" pitchFamily="34" charset="0"/>
                <a:ea typeface="Times New Roman"/>
                <a:cs typeface="Arial" pitchFamily="34" charset="0"/>
              </a:rPr>
              <a:t>  (</a:t>
            </a:r>
            <a:r>
              <a:rPr lang="en-US" i="1" dirty="0">
                <a:solidFill>
                  <a:srgbClr val="002060"/>
                </a:solidFill>
                <a:latin typeface="Arial" pitchFamily="34" charset="0"/>
                <a:ea typeface="Times New Roman"/>
                <a:cs typeface="Arial" pitchFamily="34" charset="0"/>
              </a:rPr>
              <a:t>Leadership in Industrial Organizations)</a:t>
            </a:r>
            <a:endParaRPr lang="en-US" dirty="0">
              <a:solidFill>
                <a:srgbClr val="002060"/>
              </a:solidFill>
              <a:latin typeface="Arial" pitchFamily="34" charset="0"/>
              <a:ea typeface="Times New Roman"/>
              <a:cs typeface="Arial" pitchFamily="34" charset="0"/>
            </a:endParaRPr>
          </a:p>
          <a:p>
            <a:pPr marL="342900" lvl="0" indent="-342900">
              <a:spcAft>
                <a:spcPts val="0"/>
              </a:spcAft>
              <a:buFont typeface="Symbol"/>
              <a:buBlip>
                <a:blip r:embed="rId2"/>
              </a:buBlip>
            </a:pPr>
            <a:r>
              <a:rPr lang="en-US" dirty="0" err="1">
                <a:solidFill>
                  <a:srgbClr val="002060"/>
                </a:solidFill>
                <a:latin typeface="Arial" pitchFamily="34" charset="0"/>
                <a:ea typeface="Times New Roman"/>
                <a:cs typeface="Arial" pitchFamily="34" charset="0"/>
              </a:rPr>
              <a:t>Managementul</a:t>
            </a:r>
            <a:r>
              <a:rPr lang="en-US" dirty="0">
                <a:solidFill>
                  <a:srgbClr val="002060"/>
                </a:solidFill>
                <a:latin typeface="Arial" pitchFamily="34" charset="0"/>
                <a:ea typeface="Times New Roman"/>
                <a:cs typeface="Arial" pitchFamily="34" charset="0"/>
              </a:rPr>
              <a:t> </a:t>
            </a:r>
            <a:r>
              <a:rPr lang="en-US" dirty="0" err="1">
                <a:solidFill>
                  <a:srgbClr val="002060"/>
                </a:solidFill>
                <a:latin typeface="Arial" pitchFamily="34" charset="0"/>
                <a:ea typeface="Times New Roman"/>
                <a:cs typeface="Arial" pitchFamily="34" charset="0"/>
              </a:rPr>
              <a:t>calității</a:t>
            </a:r>
            <a:r>
              <a:rPr lang="en-US" dirty="0">
                <a:solidFill>
                  <a:srgbClr val="002060"/>
                </a:solidFill>
                <a:latin typeface="Arial" pitchFamily="34" charset="0"/>
                <a:ea typeface="Times New Roman"/>
                <a:cs typeface="Arial" pitchFamily="34" charset="0"/>
              </a:rPr>
              <a:t> (</a:t>
            </a:r>
            <a:r>
              <a:rPr lang="en-US" i="1" dirty="0">
                <a:solidFill>
                  <a:srgbClr val="002060"/>
                </a:solidFill>
                <a:latin typeface="Arial" pitchFamily="34" charset="0"/>
                <a:ea typeface="Times New Roman"/>
                <a:cs typeface="Arial" pitchFamily="34" charset="0"/>
              </a:rPr>
              <a:t>Quality Management)</a:t>
            </a:r>
            <a:endParaRPr lang="en-US" dirty="0">
              <a:solidFill>
                <a:srgbClr val="002060"/>
              </a:solidFill>
              <a:latin typeface="Arial" pitchFamily="34" charset="0"/>
              <a:ea typeface="Times New Roman"/>
              <a:cs typeface="Arial" pitchFamily="34" charset="0"/>
            </a:endParaRPr>
          </a:p>
          <a:p>
            <a:pPr marL="342900" lvl="0" indent="-342900">
              <a:spcAft>
                <a:spcPts val="0"/>
              </a:spcAft>
              <a:buFont typeface="Symbol"/>
              <a:buBlip>
                <a:blip r:embed="rId2"/>
              </a:buBlip>
            </a:pPr>
            <a:r>
              <a:rPr lang="en-US" dirty="0" err="1">
                <a:solidFill>
                  <a:srgbClr val="002060"/>
                </a:solidFill>
                <a:latin typeface="Arial" pitchFamily="34" charset="0"/>
                <a:ea typeface="Times New Roman"/>
                <a:cs typeface="Arial" pitchFamily="34" charset="0"/>
              </a:rPr>
              <a:t>Sisteme</a:t>
            </a:r>
            <a:r>
              <a:rPr lang="en-US" dirty="0">
                <a:solidFill>
                  <a:srgbClr val="002060"/>
                </a:solidFill>
                <a:latin typeface="Arial" pitchFamily="34" charset="0"/>
                <a:ea typeface="Times New Roman"/>
                <a:cs typeface="Arial" pitchFamily="34" charset="0"/>
              </a:rPr>
              <a:t> </a:t>
            </a:r>
            <a:r>
              <a:rPr lang="en-US" dirty="0" err="1">
                <a:solidFill>
                  <a:srgbClr val="002060"/>
                </a:solidFill>
                <a:latin typeface="Arial" pitchFamily="34" charset="0"/>
                <a:ea typeface="Times New Roman"/>
                <a:cs typeface="Arial" pitchFamily="34" charset="0"/>
              </a:rPr>
              <a:t>informatice</a:t>
            </a:r>
            <a:r>
              <a:rPr lang="en-US" dirty="0">
                <a:solidFill>
                  <a:srgbClr val="002060"/>
                </a:solidFill>
                <a:latin typeface="Arial" pitchFamily="34" charset="0"/>
                <a:ea typeface="Times New Roman"/>
                <a:cs typeface="Arial" pitchFamily="34" charset="0"/>
              </a:rPr>
              <a:t> </a:t>
            </a:r>
            <a:r>
              <a:rPr lang="en-US" dirty="0" err="1">
                <a:solidFill>
                  <a:srgbClr val="002060"/>
                </a:solidFill>
                <a:latin typeface="Arial" pitchFamily="34" charset="0"/>
                <a:ea typeface="Times New Roman"/>
                <a:cs typeface="Arial" pitchFamily="34" charset="0"/>
              </a:rPr>
              <a:t>în</a:t>
            </a:r>
            <a:r>
              <a:rPr lang="en-US" dirty="0">
                <a:solidFill>
                  <a:srgbClr val="002060"/>
                </a:solidFill>
                <a:latin typeface="Arial" pitchFamily="34" charset="0"/>
                <a:ea typeface="Times New Roman"/>
                <a:cs typeface="Arial" pitchFamily="34" charset="0"/>
              </a:rPr>
              <a:t> </a:t>
            </a:r>
            <a:r>
              <a:rPr lang="en-US" dirty="0" err="1">
                <a:solidFill>
                  <a:srgbClr val="002060"/>
                </a:solidFill>
                <a:latin typeface="Arial" pitchFamily="34" charset="0"/>
                <a:ea typeface="Times New Roman"/>
                <a:cs typeface="Arial" pitchFamily="34" charset="0"/>
              </a:rPr>
              <a:t>afaceri</a:t>
            </a:r>
            <a:r>
              <a:rPr lang="en-US" dirty="0">
                <a:solidFill>
                  <a:srgbClr val="002060"/>
                </a:solidFill>
                <a:latin typeface="Arial" pitchFamily="34" charset="0"/>
                <a:ea typeface="Times New Roman"/>
                <a:cs typeface="Arial" pitchFamily="34" charset="0"/>
              </a:rPr>
              <a:t>  (</a:t>
            </a:r>
            <a:r>
              <a:rPr lang="en-US" i="1" dirty="0">
                <a:solidFill>
                  <a:srgbClr val="002060"/>
                </a:solidFill>
                <a:latin typeface="Arial" pitchFamily="34" charset="0"/>
                <a:ea typeface="Times New Roman"/>
                <a:cs typeface="Arial" pitchFamily="34" charset="0"/>
              </a:rPr>
              <a:t>Information Systems in Business)</a:t>
            </a:r>
            <a:endParaRPr lang="en-US" dirty="0">
              <a:solidFill>
                <a:srgbClr val="002060"/>
              </a:solidFill>
              <a:latin typeface="Arial" pitchFamily="34" charset="0"/>
              <a:ea typeface="Times New Roman"/>
              <a:cs typeface="Arial" pitchFamily="34" charset="0"/>
            </a:endParaRPr>
          </a:p>
          <a:p>
            <a:pPr marL="342900" lvl="0" indent="-342900">
              <a:spcAft>
                <a:spcPts val="0"/>
              </a:spcAft>
              <a:buFont typeface="Symbol"/>
              <a:buBlip>
                <a:blip r:embed="rId2"/>
              </a:buBlip>
            </a:pPr>
            <a:r>
              <a:rPr lang="fr-FR" dirty="0">
                <a:solidFill>
                  <a:srgbClr val="002060"/>
                </a:solidFill>
                <a:latin typeface="Arial" pitchFamily="34" charset="0"/>
                <a:ea typeface="Times New Roman"/>
                <a:cs typeface="Arial" pitchFamily="34" charset="0"/>
              </a:rPr>
              <a:t>Marketing </a:t>
            </a:r>
            <a:r>
              <a:rPr lang="fr-FR" dirty="0" err="1">
                <a:solidFill>
                  <a:srgbClr val="002060"/>
                </a:solidFill>
                <a:latin typeface="Arial" pitchFamily="34" charset="0"/>
                <a:ea typeface="Times New Roman"/>
                <a:cs typeface="Arial" pitchFamily="34" charset="0"/>
              </a:rPr>
              <a:t>în</a:t>
            </a:r>
            <a:r>
              <a:rPr lang="fr-FR" dirty="0">
                <a:solidFill>
                  <a:srgbClr val="002060"/>
                </a:solidFill>
                <a:latin typeface="Arial" pitchFamily="34" charset="0"/>
                <a:ea typeface="Times New Roman"/>
                <a:cs typeface="Arial" pitchFamily="34" charset="0"/>
              </a:rPr>
              <a:t> industrie (</a:t>
            </a:r>
            <a:r>
              <a:rPr lang="fr-FR" i="1" dirty="0">
                <a:solidFill>
                  <a:srgbClr val="002060"/>
                </a:solidFill>
                <a:latin typeface="Arial" pitchFamily="34" charset="0"/>
                <a:ea typeface="Times New Roman"/>
                <a:cs typeface="Arial" pitchFamily="34" charset="0"/>
              </a:rPr>
              <a:t>Marketing in </a:t>
            </a:r>
            <a:r>
              <a:rPr lang="fr-FR" i="1" dirty="0" err="1">
                <a:solidFill>
                  <a:srgbClr val="002060"/>
                </a:solidFill>
                <a:latin typeface="Arial" pitchFamily="34" charset="0"/>
                <a:ea typeface="Times New Roman"/>
                <a:cs typeface="Arial" pitchFamily="34" charset="0"/>
              </a:rPr>
              <a:t>Industry</a:t>
            </a:r>
            <a:r>
              <a:rPr lang="fr-FR" i="1" dirty="0">
                <a:solidFill>
                  <a:srgbClr val="002060"/>
                </a:solidFill>
                <a:latin typeface="Arial" pitchFamily="34" charset="0"/>
                <a:ea typeface="Times New Roman"/>
                <a:cs typeface="Arial" pitchFamily="34" charset="0"/>
              </a:rPr>
              <a:t>)</a:t>
            </a:r>
            <a:endParaRPr lang="en-US" dirty="0">
              <a:solidFill>
                <a:srgbClr val="002060"/>
              </a:solidFill>
              <a:latin typeface="Arial" pitchFamily="34" charset="0"/>
              <a:ea typeface="Times New Roman"/>
              <a:cs typeface="Arial" pitchFamily="34" charset="0"/>
            </a:endParaRPr>
          </a:p>
          <a:p>
            <a:pPr marL="342900" lvl="0" indent="-342900">
              <a:spcAft>
                <a:spcPts val="0"/>
              </a:spcAft>
              <a:buFont typeface="Symbol"/>
              <a:buBlip>
                <a:blip r:embed="rId2"/>
              </a:buBlip>
            </a:pPr>
            <a:r>
              <a:rPr lang="en-US" dirty="0" err="1">
                <a:solidFill>
                  <a:srgbClr val="002060"/>
                </a:solidFill>
                <a:latin typeface="Arial" pitchFamily="34" charset="0"/>
                <a:ea typeface="Times New Roman"/>
                <a:cs typeface="Arial" pitchFamily="34" charset="0"/>
              </a:rPr>
              <a:t>Dezvoltarea</a:t>
            </a:r>
            <a:r>
              <a:rPr lang="en-US" dirty="0">
                <a:solidFill>
                  <a:srgbClr val="002060"/>
                </a:solidFill>
                <a:latin typeface="Arial" pitchFamily="34" charset="0"/>
                <a:ea typeface="Times New Roman"/>
                <a:cs typeface="Arial" pitchFamily="34" charset="0"/>
              </a:rPr>
              <a:t> </a:t>
            </a:r>
            <a:r>
              <a:rPr lang="en-US" dirty="0" err="1">
                <a:solidFill>
                  <a:srgbClr val="002060"/>
                </a:solidFill>
                <a:latin typeface="Arial" pitchFamily="34" charset="0"/>
                <a:ea typeface="Times New Roman"/>
                <a:cs typeface="Arial" pitchFamily="34" charset="0"/>
              </a:rPr>
              <a:t>proiectelor</a:t>
            </a:r>
            <a:r>
              <a:rPr lang="en-US" dirty="0">
                <a:solidFill>
                  <a:srgbClr val="002060"/>
                </a:solidFill>
                <a:latin typeface="Arial" pitchFamily="34" charset="0"/>
                <a:ea typeface="Times New Roman"/>
                <a:cs typeface="Arial" pitchFamily="34" charset="0"/>
              </a:rPr>
              <a:t> de </a:t>
            </a:r>
            <a:r>
              <a:rPr lang="en-US" dirty="0" err="1">
                <a:solidFill>
                  <a:srgbClr val="002060"/>
                </a:solidFill>
                <a:latin typeface="Arial" pitchFamily="34" charset="0"/>
                <a:ea typeface="Times New Roman"/>
                <a:cs typeface="Arial" pitchFamily="34" charset="0"/>
              </a:rPr>
              <a:t>afaceri</a:t>
            </a:r>
            <a:r>
              <a:rPr lang="en-US" dirty="0">
                <a:solidFill>
                  <a:srgbClr val="002060"/>
                </a:solidFill>
                <a:latin typeface="Arial" pitchFamily="34" charset="0"/>
                <a:ea typeface="Times New Roman"/>
                <a:cs typeface="Arial" pitchFamily="34" charset="0"/>
              </a:rPr>
              <a:t> </a:t>
            </a:r>
            <a:r>
              <a:rPr lang="en-US" dirty="0" err="1">
                <a:solidFill>
                  <a:srgbClr val="002060"/>
                </a:solidFill>
                <a:latin typeface="Arial" pitchFamily="34" charset="0"/>
                <a:ea typeface="Times New Roman"/>
                <a:cs typeface="Arial" pitchFamily="34" charset="0"/>
              </a:rPr>
              <a:t>în</a:t>
            </a:r>
            <a:r>
              <a:rPr lang="en-US" dirty="0">
                <a:solidFill>
                  <a:srgbClr val="002060"/>
                </a:solidFill>
                <a:latin typeface="Arial" pitchFamily="34" charset="0"/>
                <a:ea typeface="Times New Roman"/>
                <a:cs typeface="Arial" pitchFamily="34" charset="0"/>
              </a:rPr>
              <a:t> </a:t>
            </a:r>
            <a:r>
              <a:rPr lang="en-US" dirty="0" err="1">
                <a:solidFill>
                  <a:srgbClr val="002060"/>
                </a:solidFill>
                <a:latin typeface="Arial" pitchFamily="34" charset="0"/>
                <a:ea typeface="Times New Roman"/>
                <a:cs typeface="Arial" pitchFamily="34" charset="0"/>
              </a:rPr>
              <a:t>industrie</a:t>
            </a:r>
            <a:r>
              <a:rPr lang="en-US" dirty="0">
                <a:solidFill>
                  <a:srgbClr val="002060"/>
                </a:solidFill>
                <a:latin typeface="Arial" pitchFamily="34" charset="0"/>
                <a:ea typeface="Times New Roman"/>
                <a:cs typeface="Arial" pitchFamily="34" charset="0"/>
              </a:rPr>
              <a:t> (</a:t>
            </a:r>
            <a:r>
              <a:rPr lang="en-US" i="1" dirty="0">
                <a:solidFill>
                  <a:srgbClr val="002060"/>
                </a:solidFill>
                <a:latin typeface="Arial" pitchFamily="34" charset="0"/>
                <a:ea typeface="Times New Roman"/>
                <a:cs typeface="Arial" pitchFamily="34" charset="0"/>
              </a:rPr>
              <a:t>Industrial Business projects Development)</a:t>
            </a:r>
            <a:endParaRPr lang="en-US" dirty="0">
              <a:solidFill>
                <a:srgbClr val="002060"/>
              </a:solidFill>
              <a:latin typeface="Arial" pitchFamily="34" charset="0"/>
              <a:ea typeface="Times New Roman"/>
              <a:cs typeface="Arial" pitchFamily="34" charset="0"/>
            </a:endParaRPr>
          </a:p>
          <a:p>
            <a:pPr marL="342900" lvl="0" indent="-342900">
              <a:spcAft>
                <a:spcPts val="0"/>
              </a:spcAft>
              <a:buFont typeface="Symbol"/>
              <a:buBlip>
                <a:blip r:embed="rId2"/>
              </a:buBlip>
            </a:pPr>
            <a:r>
              <a:rPr lang="en-US" dirty="0" err="1">
                <a:solidFill>
                  <a:srgbClr val="002060"/>
                </a:solidFill>
                <a:latin typeface="Arial" pitchFamily="34" charset="0"/>
                <a:ea typeface="Times New Roman"/>
                <a:cs typeface="Arial" pitchFamily="34" charset="0"/>
              </a:rPr>
              <a:t>Fezabilitatea</a:t>
            </a:r>
            <a:r>
              <a:rPr lang="en-US" dirty="0">
                <a:solidFill>
                  <a:srgbClr val="002060"/>
                </a:solidFill>
                <a:latin typeface="Arial" pitchFamily="34" charset="0"/>
                <a:ea typeface="Times New Roman"/>
                <a:cs typeface="Arial" pitchFamily="34" charset="0"/>
              </a:rPr>
              <a:t> </a:t>
            </a:r>
            <a:r>
              <a:rPr lang="en-US" dirty="0" err="1">
                <a:solidFill>
                  <a:srgbClr val="002060"/>
                </a:solidFill>
                <a:latin typeface="Arial" pitchFamily="34" charset="0"/>
                <a:ea typeface="Times New Roman"/>
                <a:cs typeface="Arial" pitchFamily="34" charset="0"/>
              </a:rPr>
              <a:t>afacerilor</a:t>
            </a:r>
            <a:r>
              <a:rPr lang="en-US" dirty="0">
                <a:solidFill>
                  <a:srgbClr val="002060"/>
                </a:solidFill>
                <a:latin typeface="Arial" pitchFamily="34" charset="0"/>
                <a:ea typeface="Times New Roman"/>
                <a:cs typeface="Arial" pitchFamily="34" charset="0"/>
              </a:rPr>
              <a:t> (</a:t>
            </a:r>
            <a:r>
              <a:rPr lang="en-US" i="1" dirty="0">
                <a:solidFill>
                  <a:srgbClr val="002060"/>
                </a:solidFill>
                <a:latin typeface="Arial" pitchFamily="34" charset="0"/>
                <a:ea typeface="Times New Roman"/>
                <a:cs typeface="Arial" pitchFamily="34" charset="0"/>
              </a:rPr>
              <a:t>Business Feasibility)</a:t>
            </a:r>
            <a:endParaRPr lang="en-US" dirty="0">
              <a:solidFill>
                <a:srgbClr val="002060"/>
              </a:solidFill>
              <a:latin typeface="Arial" pitchFamily="34" charset="0"/>
              <a:ea typeface="Times New Roman"/>
              <a:cs typeface="Arial" pitchFamily="34" charset="0"/>
            </a:endParaRPr>
          </a:p>
          <a:p>
            <a:pPr marL="342900" lvl="0" indent="-342900">
              <a:spcAft>
                <a:spcPts val="0"/>
              </a:spcAft>
              <a:buFont typeface="Symbol"/>
              <a:buBlip>
                <a:blip r:embed="rId2"/>
              </a:buBlip>
            </a:pPr>
            <a:r>
              <a:rPr lang="en-US" dirty="0" err="1">
                <a:solidFill>
                  <a:srgbClr val="002060"/>
                </a:solidFill>
                <a:latin typeface="Arial" pitchFamily="34" charset="0"/>
                <a:ea typeface="Times New Roman"/>
                <a:cs typeface="Arial" pitchFamily="34" charset="0"/>
              </a:rPr>
              <a:t>Mediul</a:t>
            </a:r>
            <a:r>
              <a:rPr lang="en-US" dirty="0">
                <a:solidFill>
                  <a:srgbClr val="002060"/>
                </a:solidFill>
                <a:latin typeface="Arial" pitchFamily="34" charset="0"/>
                <a:ea typeface="Times New Roman"/>
                <a:cs typeface="Arial" pitchFamily="34" charset="0"/>
              </a:rPr>
              <a:t> de </a:t>
            </a:r>
            <a:r>
              <a:rPr lang="en-US" dirty="0" err="1">
                <a:solidFill>
                  <a:srgbClr val="002060"/>
                </a:solidFill>
                <a:latin typeface="Arial" pitchFamily="34" charset="0"/>
                <a:ea typeface="Times New Roman"/>
                <a:cs typeface="Arial" pitchFamily="34" charset="0"/>
              </a:rPr>
              <a:t>afaceri</a:t>
            </a:r>
            <a:r>
              <a:rPr lang="en-US" dirty="0">
                <a:solidFill>
                  <a:srgbClr val="002060"/>
                </a:solidFill>
                <a:latin typeface="Arial" pitchFamily="34" charset="0"/>
                <a:ea typeface="Times New Roman"/>
                <a:cs typeface="Arial" pitchFamily="34" charset="0"/>
              </a:rPr>
              <a:t> </a:t>
            </a:r>
            <a:r>
              <a:rPr lang="en-US" dirty="0" err="1">
                <a:solidFill>
                  <a:srgbClr val="002060"/>
                </a:solidFill>
                <a:latin typeface="Arial" pitchFamily="34" charset="0"/>
                <a:ea typeface="Times New Roman"/>
                <a:cs typeface="Arial" pitchFamily="34" charset="0"/>
              </a:rPr>
              <a:t>industriale</a:t>
            </a:r>
            <a:r>
              <a:rPr lang="en-US" dirty="0">
                <a:solidFill>
                  <a:srgbClr val="002060"/>
                </a:solidFill>
                <a:latin typeface="Arial" pitchFamily="34" charset="0"/>
                <a:ea typeface="Times New Roman"/>
                <a:cs typeface="Arial" pitchFamily="34" charset="0"/>
              </a:rPr>
              <a:t> </a:t>
            </a:r>
            <a:r>
              <a:rPr lang="en-US" dirty="0" err="1">
                <a:solidFill>
                  <a:srgbClr val="002060"/>
                </a:solidFill>
                <a:latin typeface="Arial" pitchFamily="34" charset="0"/>
                <a:ea typeface="Times New Roman"/>
                <a:cs typeface="Arial" pitchFamily="34" charset="0"/>
              </a:rPr>
              <a:t>chinez</a:t>
            </a:r>
            <a:r>
              <a:rPr lang="en-US" dirty="0">
                <a:solidFill>
                  <a:srgbClr val="002060"/>
                </a:solidFill>
                <a:latin typeface="Arial" pitchFamily="34" charset="0"/>
                <a:ea typeface="Times New Roman"/>
                <a:cs typeface="Arial" pitchFamily="34" charset="0"/>
              </a:rPr>
              <a:t> </a:t>
            </a:r>
            <a:r>
              <a:rPr lang="en-US" i="1" dirty="0">
                <a:solidFill>
                  <a:srgbClr val="002060"/>
                </a:solidFill>
                <a:latin typeface="Arial" pitchFamily="34" charset="0"/>
                <a:ea typeface="Times New Roman"/>
                <a:cs typeface="Arial" pitchFamily="34" charset="0"/>
              </a:rPr>
              <a:t>(Chinese industrial business environment)</a:t>
            </a:r>
            <a:endParaRPr lang="en-US" dirty="0">
              <a:solidFill>
                <a:srgbClr val="002060"/>
              </a:solidFill>
              <a:latin typeface="Arial" pitchFamily="34" charset="0"/>
              <a:ea typeface="Times New Roman"/>
              <a:cs typeface="Arial" pitchFamily="34" charset="0"/>
            </a:endParaRPr>
          </a:p>
          <a:p>
            <a:pPr marL="342900" lvl="0" indent="-342900">
              <a:spcAft>
                <a:spcPts val="0"/>
              </a:spcAft>
              <a:buFont typeface="Symbol"/>
              <a:buBlip>
                <a:blip r:embed="rId2"/>
              </a:buBlip>
            </a:pPr>
            <a:r>
              <a:rPr lang="en-US" dirty="0">
                <a:solidFill>
                  <a:srgbClr val="002060"/>
                </a:solidFill>
                <a:latin typeface="Arial" pitchFamily="34" charset="0"/>
                <a:ea typeface="Times New Roman"/>
                <a:cs typeface="Arial" pitchFamily="34" charset="0"/>
              </a:rPr>
              <a:t>China </a:t>
            </a:r>
            <a:r>
              <a:rPr lang="en-US" dirty="0" err="1">
                <a:solidFill>
                  <a:srgbClr val="002060"/>
                </a:solidFill>
                <a:latin typeface="Arial" pitchFamily="34" charset="0"/>
                <a:ea typeface="Times New Roman"/>
                <a:cs typeface="Arial" pitchFamily="34" charset="0"/>
              </a:rPr>
              <a:t>în</a:t>
            </a:r>
            <a:r>
              <a:rPr lang="en-US" dirty="0">
                <a:solidFill>
                  <a:srgbClr val="002060"/>
                </a:solidFill>
                <a:latin typeface="Arial" pitchFamily="34" charset="0"/>
                <a:ea typeface="Times New Roman"/>
                <a:cs typeface="Arial" pitchFamily="34" charset="0"/>
              </a:rPr>
              <a:t> </a:t>
            </a:r>
            <a:r>
              <a:rPr lang="en-US" dirty="0" err="1">
                <a:solidFill>
                  <a:srgbClr val="002060"/>
                </a:solidFill>
                <a:latin typeface="Arial" pitchFamily="34" charset="0"/>
                <a:ea typeface="Times New Roman"/>
                <a:cs typeface="Arial" pitchFamily="34" charset="0"/>
              </a:rPr>
              <a:t>economia</a:t>
            </a:r>
            <a:r>
              <a:rPr lang="en-US" dirty="0">
                <a:solidFill>
                  <a:srgbClr val="002060"/>
                </a:solidFill>
                <a:latin typeface="Arial" pitchFamily="34" charset="0"/>
                <a:ea typeface="Times New Roman"/>
                <a:cs typeface="Arial" pitchFamily="34" charset="0"/>
              </a:rPr>
              <a:t> </a:t>
            </a:r>
            <a:r>
              <a:rPr lang="en-US" dirty="0" err="1">
                <a:solidFill>
                  <a:srgbClr val="002060"/>
                </a:solidFill>
                <a:latin typeface="Arial" pitchFamily="34" charset="0"/>
                <a:ea typeface="Times New Roman"/>
                <a:cs typeface="Arial" pitchFamily="34" charset="0"/>
              </a:rPr>
              <a:t>mondială</a:t>
            </a:r>
            <a:r>
              <a:rPr lang="en-US" dirty="0">
                <a:solidFill>
                  <a:srgbClr val="002060"/>
                </a:solidFill>
                <a:latin typeface="Arial" pitchFamily="34" charset="0"/>
                <a:ea typeface="Times New Roman"/>
                <a:cs typeface="Arial" pitchFamily="34" charset="0"/>
              </a:rPr>
              <a:t> (</a:t>
            </a:r>
            <a:r>
              <a:rPr lang="en-US" i="1" dirty="0">
                <a:solidFill>
                  <a:srgbClr val="002060"/>
                </a:solidFill>
                <a:latin typeface="Arial" pitchFamily="34" charset="0"/>
                <a:ea typeface="Times New Roman"/>
                <a:cs typeface="Arial" pitchFamily="34" charset="0"/>
              </a:rPr>
              <a:t>China and the world economy)</a:t>
            </a:r>
            <a:endParaRPr lang="en-US" dirty="0">
              <a:solidFill>
                <a:srgbClr val="002060"/>
              </a:solidFill>
              <a:latin typeface="Arial" pitchFamily="34" charset="0"/>
              <a:ea typeface="Times New Roman"/>
              <a:cs typeface="Arial" pitchFamily="34" charset="0"/>
            </a:endParaRPr>
          </a:p>
          <a:p>
            <a:pPr marL="342900" lvl="0" indent="-342900">
              <a:spcAft>
                <a:spcPts val="0"/>
              </a:spcAft>
              <a:buFont typeface="Symbol"/>
              <a:buBlip>
                <a:blip r:embed="rId2"/>
              </a:buBlip>
            </a:pPr>
            <a:r>
              <a:rPr lang="en-US" dirty="0" err="1">
                <a:solidFill>
                  <a:srgbClr val="002060"/>
                </a:solidFill>
                <a:latin typeface="Arial" pitchFamily="34" charset="0"/>
                <a:ea typeface="Times New Roman"/>
                <a:cs typeface="Arial" pitchFamily="34" charset="0"/>
              </a:rPr>
              <a:t>Managementul</a:t>
            </a:r>
            <a:r>
              <a:rPr lang="en-US" dirty="0">
                <a:solidFill>
                  <a:srgbClr val="002060"/>
                </a:solidFill>
                <a:latin typeface="Arial" pitchFamily="34" charset="0"/>
                <a:ea typeface="Times New Roman"/>
                <a:cs typeface="Arial" pitchFamily="34" charset="0"/>
              </a:rPr>
              <a:t> </a:t>
            </a:r>
            <a:r>
              <a:rPr lang="en-US" dirty="0" err="1">
                <a:solidFill>
                  <a:srgbClr val="002060"/>
                </a:solidFill>
                <a:latin typeface="Arial" pitchFamily="34" charset="0"/>
                <a:ea typeface="Times New Roman"/>
                <a:cs typeface="Arial" pitchFamily="34" charset="0"/>
              </a:rPr>
              <a:t>resurselor</a:t>
            </a:r>
            <a:r>
              <a:rPr lang="en-US" dirty="0">
                <a:solidFill>
                  <a:srgbClr val="002060"/>
                </a:solidFill>
                <a:latin typeface="Arial" pitchFamily="34" charset="0"/>
                <a:ea typeface="Times New Roman"/>
                <a:cs typeface="Arial" pitchFamily="34" charset="0"/>
              </a:rPr>
              <a:t> </a:t>
            </a:r>
            <a:r>
              <a:rPr lang="en-US" dirty="0" err="1">
                <a:solidFill>
                  <a:srgbClr val="002060"/>
                </a:solidFill>
                <a:latin typeface="Arial" pitchFamily="34" charset="0"/>
                <a:ea typeface="Times New Roman"/>
                <a:cs typeface="Arial" pitchFamily="34" charset="0"/>
              </a:rPr>
              <a:t>și</a:t>
            </a:r>
            <a:r>
              <a:rPr lang="en-US" dirty="0">
                <a:solidFill>
                  <a:srgbClr val="002060"/>
                </a:solidFill>
                <a:latin typeface="Arial" pitchFamily="34" charset="0"/>
                <a:ea typeface="Times New Roman"/>
                <a:cs typeface="Arial" pitchFamily="34" charset="0"/>
              </a:rPr>
              <a:t> </a:t>
            </a:r>
            <a:r>
              <a:rPr lang="en-US" dirty="0" err="1">
                <a:solidFill>
                  <a:srgbClr val="002060"/>
                </a:solidFill>
                <a:latin typeface="Arial" pitchFamily="34" charset="0"/>
                <a:ea typeface="Times New Roman"/>
                <a:cs typeface="Arial" pitchFamily="34" charset="0"/>
              </a:rPr>
              <a:t>sustenabilitate</a:t>
            </a:r>
            <a:r>
              <a:rPr lang="en-US" dirty="0">
                <a:solidFill>
                  <a:srgbClr val="002060"/>
                </a:solidFill>
                <a:latin typeface="Arial" pitchFamily="34" charset="0"/>
                <a:ea typeface="Times New Roman"/>
                <a:cs typeface="Arial" pitchFamily="34" charset="0"/>
              </a:rPr>
              <a:t> </a:t>
            </a:r>
            <a:r>
              <a:rPr lang="en-GB" i="1" dirty="0">
                <a:solidFill>
                  <a:srgbClr val="002060"/>
                </a:solidFill>
                <a:latin typeface="Arial" pitchFamily="34" charset="0"/>
                <a:ea typeface="Times New Roman"/>
                <a:cs typeface="Arial" pitchFamily="34" charset="0"/>
              </a:rPr>
              <a:t>(Resource Management and Sustainability)</a:t>
            </a:r>
            <a:endParaRPr lang="en-US" dirty="0">
              <a:solidFill>
                <a:srgbClr val="002060"/>
              </a:solidFill>
              <a:latin typeface="Arial" pitchFamily="34" charset="0"/>
              <a:ea typeface="Times New Roman"/>
              <a:cs typeface="Arial" pitchFamily="34" charset="0"/>
            </a:endParaRPr>
          </a:p>
          <a:p>
            <a:pPr marL="342900" lvl="0" indent="-342900">
              <a:spcAft>
                <a:spcPts val="0"/>
              </a:spcAft>
              <a:buFont typeface="Symbol"/>
              <a:buBlip>
                <a:blip r:embed="rId2"/>
              </a:buBlip>
            </a:pPr>
            <a:r>
              <a:rPr lang="en-US" dirty="0" err="1">
                <a:solidFill>
                  <a:srgbClr val="002060"/>
                </a:solidFill>
                <a:latin typeface="Arial" pitchFamily="34" charset="0"/>
                <a:ea typeface="Times New Roman"/>
                <a:cs typeface="Arial" pitchFamily="34" charset="0"/>
              </a:rPr>
              <a:t>Istoria</a:t>
            </a:r>
            <a:r>
              <a:rPr lang="en-US" dirty="0">
                <a:solidFill>
                  <a:srgbClr val="002060"/>
                </a:solidFill>
                <a:latin typeface="Arial" pitchFamily="34" charset="0"/>
                <a:ea typeface="Times New Roman"/>
                <a:cs typeface="Arial" pitchFamily="34" charset="0"/>
              </a:rPr>
              <a:t> </a:t>
            </a:r>
            <a:r>
              <a:rPr lang="en-US" dirty="0" err="1">
                <a:solidFill>
                  <a:srgbClr val="002060"/>
                </a:solidFill>
                <a:latin typeface="Arial" pitchFamily="34" charset="0"/>
                <a:ea typeface="Times New Roman"/>
                <a:cs typeface="Arial" pitchFamily="34" charset="0"/>
              </a:rPr>
              <a:t>și</a:t>
            </a:r>
            <a:r>
              <a:rPr lang="en-US" dirty="0">
                <a:solidFill>
                  <a:srgbClr val="002060"/>
                </a:solidFill>
                <a:latin typeface="Arial" pitchFamily="34" charset="0"/>
                <a:ea typeface="Times New Roman"/>
                <a:cs typeface="Arial" pitchFamily="34" charset="0"/>
              </a:rPr>
              <a:t> </a:t>
            </a:r>
            <a:r>
              <a:rPr lang="en-US" dirty="0" err="1">
                <a:solidFill>
                  <a:srgbClr val="002060"/>
                </a:solidFill>
                <a:latin typeface="Arial" pitchFamily="34" charset="0"/>
                <a:ea typeface="Times New Roman"/>
                <a:cs typeface="Arial" pitchFamily="34" charset="0"/>
              </a:rPr>
              <a:t>cultura</a:t>
            </a:r>
            <a:r>
              <a:rPr lang="en-US" dirty="0">
                <a:solidFill>
                  <a:srgbClr val="002060"/>
                </a:solidFill>
                <a:latin typeface="Arial" pitchFamily="34" charset="0"/>
                <a:ea typeface="Times New Roman"/>
                <a:cs typeface="Arial" pitchFamily="34" charset="0"/>
              </a:rPr>
              <a:t> </a:t>
            </a:r>
            <a:r>
              <a:rPr lang="en-US" dirty="0" err="1">
                <a:solidFill>
                  <a:srgbClr val="002060"/>
                </a:solidFill>
                <a:latin typeface="Arial" pitchFamily="34" charset="0"/>
                <a:ea typeface="Times New Roman"/>
                <a:cs typeface="Arial" pitchFamily="34" charset="0"/>
              </a:rPr>
              <a:t>chineză</a:t>
            </a:r>
            <a:r>
              <a:rPr lang="en-US" dirty="0">
                <a:solidFill>
                  <a:srgbClr val="002060"/>
                </a:solidFill>
                <a:latin typeface="Arial" pitchFamily="34" charset="0"/>
                <a:ea typeface="Times New Roman"/>
                <a:cs typeface="Arial" pitchFamily="34" charset="0"/>
              </a:rPr>
              <a:t> (</a:t>
            </a:r>
            <a:r>
              <a:rPr lang="en-US" i="1" dirty="0">
                <a:solidFill>
                  <a:srgbClr val="002060"/>
                </a:solidFill>
                <a:latin typeface="Arial" pitchFamily="34" charset="0"/>
                <a:ea typeface="Times New Roman"/>
                <a:cs typeface="Arial" pitchFamily="34" charset="0"/>
              </a:rPr>
              <a:t>Chinese History and Culture)</a:t>
            </a:r>
            <a:endParaRPr lang="en-US" dirty="0">
              <a:solidFill>
                <a:srgbClr val="002060"/>
              </a:solidFill>
              <a:latin typeface="Arial" pitchFamily="34" charset="0"/>
              <a:ea typeface="Times New Roman"/>
              <a:cs typeface="Arial" pitchFamily="34" charset="0"/>
            </a:endParaRPr>
          </a:p>
          <a:p>
            <a:pPr marL="342900" lvl="0" indent="-342900">
              <a:spcAft>
                <a:spcPts val="0"/>
              </a:spcAft>
              <a:buFont typeface="Symbol"/>
              <a:buBlip>
                <a:blip r:embed="rId2"/>
              </a:buBlip>
            </a:pPr>
            <a:r>
              <a:rPr lang="en-US" dirty="0" err="1">
                <a:solidFill>
                  <a:srgbClr val="002060"/>
                </a:solidFill>
                <a:latin typeface="Arial" pitchFamily="34" charset="0"/>
                <a:ea typeface="Times New Roman"/>
                <a:cs typeface="Arial" pitchFamily="34" charset="0"/>
              </a:rPr>
              <a:t>Legislația</a:t>
            </a:r>
            <a:r>
              <a:rPr lang="en-US" dirty="0">
                <a:solidFill>
                  <a:srgbClr val="002060"/>
                </a:solidFill>
                <a:latin typeface="Arial" pitchFamily="34" charset="0"/>
                <a:ea typeface="Times New Roman"/>
                <a:cs typeface="Arial" pitchFamily="34" charset="0"/>
              </a:rPr>
              <a:t> </a:t>
            </a:r>
            <a:r>
              <a:rPr lang="en-US" dirty="0" err="1">
                <a:solidFill>
                  <a:srgbClr val="002060"/>
                </a:solidFill>
                <a:latin typeface="Arial" pitchFamily="34" charset="0"/>
                <a:ea typeface="Times New Roman"/>
                <a:cs typeface="Arial" pitchFamily="34" charset="0"/>
              </a:rPr>
              <a:t>chineză</a:t>
            </a:r>
            <a:r>
              <a:rPr lang="en-US" dirty="0">
                <a:solidFill>
                  <a:srgbClr val="002060"/>
                </a:solidFill>
                <a:latin typeface="Arial" pitchFamily="34" charset="0"/>
                <a:ea typeface="Times New Roman"/>
                <a:cs typeface="Arial" pitchFamily="34" charset="0"/>
              </a:rPr>
              <a:t> a </a:t>
            </a:r>
            <a:r>
              <a:rPr lang="en-US" dirty="0" err="1">
                <a:solidFill>
                  <a:srgbClr val="002060"/>
                </a:solidFill>
                <a:latin typeface="Arial" pitchFamily="34" charset="0"/>
                <a:ea typeface="Times New Roman"/>
                <a:cs typeface="Arial" pitchFamily="34" charset="0"/>
              </a:rPr>
              <a:t>afacerilor</a:t>
            </a:r>
            <a:r>
              <a:rPr lang="en-US" i="1" dirty="0">
                <a:solidFill>
                  <a:srgbClr val="002060"/>
                </a:solidFill>
                <a:latin typeface="Arial" pitchFamily="34" charset="0"/>
                <a:ea typeface="Times New Roman"/>
                <a:cs typeface="Arial" pitchFamily="34" charset="0"/>
              </a:rPr>
              <a:t> (Chinese Business Law</a:t>
            </a:r>
            <a:r>
              <a:rPr lang="en-US" dirty="0">
                <a:solidFill>
                  <a:srgbClr val="002060"/>
                </a:solidFill>
                <a:latin typeface="Arial" pitchFamily="34" charset="0"/>
                <a:ea typeface="Times New Roman"/>
                <a:cs typeface="Arial" pitchFamily="34" charset="0"/>
              </a:rPr>
              <a:t> )</a:t>
            </a:r>
          </a:p>
          <a:p>
            <a:pPr marL="342900" indent="-342900">
              <a:spcAft>
                <a:spcPts val="0"/>
              </a:spcAft>
              <a:buBlip>
                <a:blip r:embed="rId2"/>
              </a:buBlip>
            </a:pPr>
            <a:r>
              <a:rPr lang="en-US" dirty="0" err="1">
                <a:solidFill>
                  <a:srgbClr val="002060"/>
                </a:solidFill>
                <a:latin typeface="Arial" pitchFamily="34" charset="0"/>
                <a:ea typeface="Times New Roman"/>
                <a:cs typeface="Arial" pitchFamily="34" charset="0"/>
              </a:rPr>
              <a:t>Piața</a:t>
            </a:r>
            <a:r>
              <a:rPr lang="en-US" dirty="0">
                <a:solidFill>
                  <a:srgbClr val="002060"/>
                </a:solidFill>
                <a:latin typeface="Arial" pitchFamily="34" charset="0"/>
                <a:ea typeface="Times New Roman"/>
                <a:cs typeface="Arial" pitchFamily="34" charset="0"/>
              </a:rPr>
              <a:t> </a:t>
            </a:r>
            <a:r>
              <a:rPr lang="en-US" dirty="0" err="1">
                <a:solidFill>
                  <a:srgbClr val="002060"/>
                </a:solidFill>
                <a:latin typeface="Arial" pitchFamily="34" charset="0"/>
                <a:ea typeface="Times New Roman"/>
                <a:cs typeface="Arial" pitchFamily="34" charset="0"/>
              </a:rPr>
              <a:t>financiară</a:t>
            </a:r>
            <a:r>
              <a:rPr lang="en-US" dirty="0">
                <a:solidFill>
                  <a:srgbClr val="002060"/>
                </a:solidFill>
                <a:latin typeface="Arial" pitchFamily="34" charset="0"/>
                <a:ea typeface="Times New Roman"/>
                <a:cs typeface="Arial" pitchFamily="34" charset="0"/>
              </a:rPr>
              <a:t> </a:t>
            </a:r>
            <a:r>
              <a:rPr lang="en-US" dirty="0" err="1">
                <a:solidFill>
                  <a:srgbClr val="002060"/>
                </a:solidFill>
                <a:latin typeface="Arial" pitchFamily="34" charset="0"/>
                <a:ea typeface="Times New Roman"/>
                <a:cs typeface="Arial" pitchFamily="34" charset="0"/>
              </a:rPr>
              <a:t>chineză</a:t>
            </a:r>
            <a:r>
              <a:rPr lang="en-US" i="1" dirty="0">
                <a:solidFill>
                  <a:srgbClr val="002060"/>
                </a:solidFill>
                <a:latin typeface="Arial" pitchFamily="34" charset="0"/>
                <a:ea typeface="Times New Roman"/>
                <a:cs typeface="Arial" pitchFamily="34" charset="0"/>
              </a:rPr>
              <a:t> (Chinese Financial </a:t>
            </a:r>
            <a:r>
              <a:rPr lang="en-US" i="1" dirty="0" err="1">
                <a:solidFill>
                  <a:srgbClr val="002060"/>
                </a:solidFill>
                <a:latin typeface="Arial" pitchFamily="34" charset="0"/>
                <a:ea typeface="Times New Roman"/>
                <a:cs typeface="Arial" pitchFamily="34" charset="0"/>
              </a:rPr>
              <a:t>Marke</a:t>
            </a:r>
            <a:r>
              <a:rPr lang="en-US" dirty="0">
                <a:solidFill>
                  <a:srgbClr val="002060"/>
                </a:solidFill>
                <a:latin typeface="Arial" pitchFamily="34" charset="0"/>
                <a:ea typeface="Times New Roman"/>
                <a:cs typeface="Arial" pitchFamily="34" charset="0"/>
              </a:rPr>
              <a:t> </a:t>
            </a:r>
          </a:p>
          <a:p>
            <a:pPr lvl="0">
              <a:spcAft>
                <a:spcPts val="0"/>
              </a:spcAft>
            </a:pPr>
            <a:endParaRPr lang="en-US" dirty="0">
              <a:latin typeface="Times New Roman"/>
              <a:ea typeface="Times New Roman"/>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0978" y="4313"/>
            <a:ext cx="2631057" cy="1179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6539645" y="923026"/>
            <a:ext cx="2650359" cy="215444"/>
          </a:xfrm>
          <a:prstGeom prst="rect">
            <a:avLst/>
          </a:prstGeom>
        </p:spPr>
        <p:txBody>
          <a:bodyPr wrap="square">
            <a:spAutoFit/>
          </a:bodyPr>
          <a:lstStyle/>
          <a:p>
            <a:r>
              <a:rPr lang="en-US" sz="800" b="1" dirty="0"/>
              <a:t>East China University of Science and Technology</a:t>
            </a:r>
            <a:endParaRPr lang="en-US" sz="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986452C-D2E2-4785-979C-4F15AA53754E}" type="slidenum">
              <a:rPr lang="en-US" smtClean="0"/>
              <a:pPr>
                <a:defRPr/>
              </a:pPr>
              <a:t>5</a:t>
            </a:fld>
            <a:endParaRPr lang="en-US"/>
          </a:p>
        </p:txBody>
      </p:sp>
      <p:sp>
        <p:nvSpPr>
          <p:cNvPr id="8" name="Rectangle 7"/>
          <p:cNvSpPr/>
          <p:nvPr/>
        </p:nvSpPr>
        <p:spPr>
          <a:xfrm>
            <a:off x="6539645" y="923026"/>
            <a:ext cx="2650359" cy="215444"/>
          </a:xfrm>
          <a:prstGeom prst="rect">
            <a:avLst/>
          </a:prstGeom>
        </p:spPr>
        <p:txBody>
          <a:bodyPr wrap="square">
            <a:spAutoFit/>
          </a:bodyPr>
          <a:lstStyle/>
          <a:p>
            <a:r>
              <a:rPr lang="en-US" sz="800" b="1" dirty="0"/>
              <a:t>East China University of Science and Technology</a:t>
            </a:r>
            <a:endParaRPr lang="en-US" sz="800" dirty="0"/>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756" y="53453"/>
            <a:ext cx="2631057" cy="1179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6572713" y="982081"/>
            <a:ext cx="2650359" cy="215444"/>
          </a:xfrm>
          <a:prstGeom prst="rect">
            <a:avLst/>
          </a:prstGeom>
        </p:spPr>
        <p:txBody>
          <a:bodyPr wrap="square">
            <a:spAutoFit/>
          </a:bodyPr>
          <a:lstStyle/>
          <a:p>
            <a:r>
              <a:rPr lang="en-US" sz="800" b="1" dirty="0"/>
              <a:t>East China University of Science and Technology</a:t>
            </a:r>
            <a:endParaRPr lang="en-US" sz="800" dirty="0"/>
          </a:p>
        </p:txBody>
      </p:sp>
      <p:sp>
        <p:nvSpPr>
          <p:cNvPr id="3073" name="Rectangle 1"/>
          <p:cNvSpPr>
            <a:spLocks noChangeArrowheads="1"/>
          </p:cNvSpPr>
          <p:nvPr/>
        </p:nvSpPr>
        <p:spPr bwMode="auto">
          <a:xfrm>
            <a:off x="1143000" y="1691492"/>
            <a:ext cx="6510949" cy="37240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o-RO" sz="2800" b="1" dirty="0">
                <a:solidFill>
                  <a:srgbClr val="002060"/>
                </a:solidFill>
                <a:latin typeface="Arial Narrow" pitchFamily="34" charset="0"/>
                <a:ea typeface="Times New Roman" pitchFamily="18" charset="0"/>
                <a:cs typeface="Arial" pitchFamily="34" charset="0"/>
              </a:rPr>
              <a:t>ÎNSCRIERI: 9-30 Sept. 2019</a:t>
            </a:r>
          </a:p>
          <a:p>
            <a:pPr marL="0" marR="0" lvl="0" indent="0" algn="ctr" defTabSz="914400" rtl="0" eaLnBrk="1" fontAlgn="base" latinLnBrk="0" hangingPunct="1">
              <a:lnSpc>
                <a:spcPct val="100000"/>
              </a:lnSpc>
              <a:spcBef>
                <a:spcPct val="0"/>
              </a:spcBef>
              <a:spcAft>
                <a:spcPct val="0"/>
              </a:spcAft>
              <a:buClrTx/>
              <a:buSzTx/>
              <a:buFontTx/>
              <a:buNone/>
              <a:tabLst/>
            </a:pPr>
            <a:r>
              <a:rPr kumimoji="0" lang="ro-RO" sz="2800" b="1" i="0" u="none" strike="noStrike" cap="none" normalizeH="0" baseline="0" dirty="0">
                <a:ln>
                  <a:noFill/>
                </a:ln>
                <a:solidFill>
                  <a:srgbClr val="002060"/>
                </a:solidFill>
                <a:effectLst/>
                <a:latin typeface="Arial Narrow" pitchFamily="34" charset="0"/>
                <a:ea typeface="Times New Roman" pitchFamily="18" charset="0"/>
                <a:cs typeface="Arial" pitchFamily="34" charset="0"/>
              </a:rPr>
              <a:t>INFORMAȚII</a:t>
            </a:r>
            <a:r>
              <a:rPr kumimoji="0" lang="en-US" sz="2800" b="1" i="0" u="none" strike="noStrike" cap="none" normalizeH="0" baseline="0" dirty="0">
                <a:ln>
                  <a:noFill/>
                </a:ln>
                <a:solidFill>
                  <a:srgbClr val="002060"/>
                </a:solidFill>
                <a:effectLst/>
                <a:latin typeface="Arial Narrow" pitchFamily="34" charset="0"/>
                <a:ea typeface="Times New Roman" pitchFamily="18" charset="0"/>
                <a:cs typeface="Arial" pitchFamily="34" charset="0"/>
              </a:rPr>
              <a:t>:</a:t>
            </a:r>
            <a:endParaRPr kumimoji="0" lang="en-US" sz="2800" b="0" i="0" u="none" strike="noStrike" cap="none" normalizeH="0" baseline="0" dirty="0">
              <a:ln>
                <a:noFill/>
              </a:ln>
              <a:solidFill>
                <a:srgbClr val="00206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002060"/>
                </a:solidFill>
                <a:effectLst/>
                <a:latin typeface="Arial Narrow" pitchFamily="34" charset="0"/>
                <a:ea typeface="Times New Roman" pitchFamily="18" charset="0"/>
                <a:cs typeface="Arial" pitchFamily="34" charset="0"/>
              </a:rPr>
              <a:t>CABINET PRORECTOR ACTIVITĂȚI DIDACTICE</a:t>
            </a:r>
            <a:endParaRPr kumimoji="0" lang="en-US" sz="2000" b="0" i="0" u="none" strike="noStrike" cap="none" normalizeH="0" baseline="0" dirty="0">
              <a:ln>
                <a:noFill/>
              </a:ln>
              <a:solidFill>
                <a:srgbClr val="00206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2060"/>
                </a:solidFill>
                <a:effectLst/>
                <a:latin typeface="Arial Narrow" pitchFamily="34" charset="0"/>
                <a:ea typeface="Times New Roman" pitchFamily="18" charset="0"/>
                <a:cs typeface="Arial" pitchFamily="34" charset="0"/>
              </a:rPr>
              <a:t>SIBIU, Bd. </a:t>
            </a:r>
            <a:r>
              <a:rPr kumimoji="0" lang="en-US" sz="2000" b="0" i="0" u="none" strike="noStrike" cap="none" normalizeH="0" baseline="0" dirty="0" err="1">
                <a:ln>
                  <a:noFill/>
                </a:ln>
                <a:solidFill>
                  <a:srgbClr val="002060"/>
                </a:solidFill>
                <a:effectLst/>
                <a:latin typeface="Arial Narrow" pitchFamily="34" charset="0"/>
                <a:ea typeface="Times New Roman" pitchFamily="18" charset="0"/>
                <a:cs typeface="Arial" pitchFamily="34" charset="0"/>
              </a:rPr>
              <a:t>Victoriei</a:t>
            </a:r>
            <a:r>
              <a:rPr kumimoji="0" lang="en-US" sz="2000" b="0" i="0" u="none" strike="noStrike" cap="none" normalizeH="0" baseline="0" dirty="0">
                <a:ln>
                  <a:noFill/>
                </a:ln>
                <a:solidFill>
                  <a:srgbClr val="002060"/>
                </a:solidFill>
                <a:effectLst/>
                <a:latin typeface="Arial Narrow" pitchFamily="34" charset="0"/>
                <a:ea typeface="Times New Roman" pitchFamily="18" charset="0"/>
                <a:cs typeface="Arial" pitchFamily="34" charset="0"/>
              </a:rPr>
              <a:t>, nr.10, </a:t>
            </a:r>
            <a:r>
              <a:rPr kumimoji="0" lang="en-US" sz="2000" b="0" i="0" u="none" strike="noStrike" cap="none" normalizeH="0" baseline="0" dirty="0" err="1">
                <a:ln>
                  <a:noFill/>
                </a:ln>
                <a:solidFill>
                  <a:srgbClr val="002060"/>
                </a:solidFill>
                <a:effectLst/>
                <a:latin typeface="Arial Narrow" pitchFamily="34" charset="0"/>
                <a:ea typeface="Times New Roman" pitchFamily="18" charset="0"/>
                <a:cs typeface="Arial" pitchFamily="34" charset="0"/>
              </a:rPr>
              <a:t>et.I</a:t>
            </a:r>
            <a:r>
              <a:rPr kumimoji="0" lang="en-US" sz="2000" b="0" i="0" u="none" strike="noStrike" cap="none" normalizeH="0" baseline="0" dirty="0">
                <a:ln>
                  <a:noFill/>
                </a:ln>
                <a:solidFill>
                  <a:srgbClr val="002060"/>
                </a:solidFill>
                <a:effectLst/>
                <a:latin typeface="Arial Narrow" pitchFamily="34" charset="0"/>
                <a:ea typeface="Times New Roman" pitchFamily="18" charset="0"/>
                <a:cs typeface="Arial" pitchFamily="34" charset="0"/>
              </a:rPr>
              <a:t>, Camera 110, tel. 0269211083, </a:t>
            </a:r>
            <a:endParaRPr kumimoji="0" lang="en-US" sz="2000" b="0" i="0" u="none" strike="noStrike" cap="none" normalizeH="0" baseline="0" dirty="0">
              <a:ln>
                <a:noFill/>
              </a:ln>
              <a:solidFill>
                <a:srgbClr val="00206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2060"/>
                </a:solidFill>
                <a:effectLst/>
                <a:latin typeface="Arial Narrow" pitchFamily="34" charset="0"/>
                <a:ea typeface="Times New Roman" pitchFamily="18" charset="0"/>
                <a:cs typeface="Arial" pitchFamily="34" charset="0"/>
              </a:rPr>
              <a:t>http://inginerie.ulbsibiu.ro/admitere/metodologia-admitere</a:t>
            </a:r>
            <a:endParaRPr kumimoji="0" lang="en-US" sz="2000" b="0" i="0" u="none" strike="noStrike" cap="none" normalizeH="0" baseline="0" dirty="0">
              <a:ln>
                <a:noFill/>
              </a:ln>
              <a:solidFill>
                <a:srgbClr val="00206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2060"/>
                </a:solidFill>
                <a:effectLst/>
                <a:latin typeface="Arial Narrow" pitchFamily="34" charset="0"/>
                <a:ea typeface="Times New Roman" pitchFamily="18" charset="0"/>
                <a:cs typeface="Arial" pitchFamily="34" charset="0"/>
              </a:rPr>
              <a:t>e-mail:</a:t>
            </a:r>
            <a:r>
              <a:rPr kumimoji="0" lang="ro-RO" sz="2000" b="0" i="0" u="none" strike="noStrike" cap="none" normalizeH="0" baseline="0" dirty="0">
                <a:ln>
                  <a:noFill/>
                </a:ln>
                <a:solidFill>
                  <a:srgbClr val="002060"/>
                </a:solidFill>
                <a:effectLst/>
                <a:latin typeface="Arial Narrow" pitchFamily="34" charset="0"/>
                <a:ea typeface="Times New Roman" pitchFamily="18" charset="0"/>
                <a:cs typeface="Arial" pitchFamily="34" charset="0"/>
              </a:rPr>
              <a:t> crina.duca@ulbsibiu.ro</a:t>
            </a:r>
            <a:endParaRPr lang="ro-RO" sz="2000" dirty="0">
              <a:solidFill>
                <a:srgbClr val="002060"/>
              </a:solidFill>
              <a:latin typeface="Arial Narrow"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206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002060"/>
                </a:solidFill>
                <a:effectLst/>
                <a:latin typeface="Arial Narrow" pitchFamily="34" charset="0"/>
                <a:ea typeface="Times New Roman" pitchFamily="18" charset="0"/>
                <a:cs typeface="Arial" pitchFamily="34" charset="0"/>
              </a:rPr>
              <a:t>DEPARTAMENTUL INGINERIE INDUSTRIALĂ ŞI MANAGEMENT</a:t>
            </a:r>
            <a:endParaRPr kumimoji="0" lang="en-US" sz="2000" b="0" i="0" u="none" strike="noStrike" cap="none" normalizeH="0" baseline="0" dirty="0">
              <a:ln>
                <a:noFill/>
              </a:ln>
              <a:solidFill>
                <a:srgbClr val="00206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2060"/>
                </a:solidFill>
                <a:effectLst/>
                <a:latin typeface="Arial Narrow" pitchFamily="34" charset="0"/>
                <a:ea typeface="Times New Roman" pitchFamily="18" charset="0"/>
                <a:cs typeface="Arial" pitchFamily="34" charset="0"/>
              </a:rPr>
              <a:t>SIBIU, </a:t>
            </a:r>
            <a:r>
              <a:rPr kumimoji="0" lang="en-US" sz="2000" b="0" i="0" u="none" strike="noStrike" cap="none" normalizeH="0" baseline="0" dirty="0" err="1">
                <a:ln>
                  <a:noFill/>
                </a:ln>
                <a:solidFill>
                  <a:srgbClr val="002060"/>
                </a:solidFill>
                <a:effectLst/>
                <a:latin typeface="Arial Narrow" pitchFamily="34" charset="0"/>
                <a:ea typeface="Times New Roman" pitchFamily="18" charset="0"/>
                <a:cs typeface="Arial" pitchFamily="34" charset="0"/>
              </a:rPr>
              <a:t>Str.Emil</a:t>
            </a:r>
            <a:r>
              <a:rPr kumimoji="0" lang="en-US" sz="2000" b="0" i="0" u="none" strike="noStrike" cap="none" normalizeH="0" baseline="0" dirty="0">
                <a:ln>
                  <a:noFill/>
                </a:ln>
                <a:solidFill>
                  <a:srgbClr val="002060"/>
                </a:solidFill>
                <a:effectLst/>
                <a:latin typeface="Arial Narrow" pitchFamily="34" charset="0"/>
                <a:ea typeface="Times New Roman" pitchFamily="18" charset="0"/>
                <a:cs typeface="Arial" pitchFamily="34" charset="0"/>
              </a:rPr>
              <a:t> </a:t>
            </a:r>
            <a:r>
              <a:rPr kumimoji="0" lang="en-US" sz="2000" b="0" i="0" u="none" strike="noStrike" cap="none" normalizeH="0" baseline="0" dirty="0" err="1">
                <a:ln>
                  <a:noFill/>
                </a:ln>
                <a:solidFill>
                  <a:srgbClr val="002060"/>
                </a:solidFill>
                <a:effectLst/>
                <a:latin typeface="Arial Narrow" pitchFamily="34" charset="0"/>
                <a:ea typeface="Times New Roman" pitchFamily="18" charset="0"/>
                <a:cs typeface="Arial" pitchFamily="34" charset="0"/>
              </a:rPr>
              <a:t>Cioran</a:t>
            </a:r>
            <a:r>
              <a:rPr kumimoji="0" lang="en-US" sz="2000" b="0" i="0" u="none" strike="noStrike" cap="none" normalizeH="0" baseline="0" dirty="0">
                <a:ln>
                  <a:noFill/>
                </a:ln>
                <a:solidFill>
                  <a:srgbClr val="002060"/>
                </a:solidFill>
                <a:effectLst/>
                <a:latin typeface="Arial Narrow" pitchFamily="34" charset="0"/>
                <a:ea typeface="Times New Roman" pitchFamily="18" charset="0"/>
                <a:cs typeface="Arial" pitchFamily="34" charset="0"/>
              </a:rPr>
              <a:t>, nr.4, </a:t>
            </a:r>
            <a:r>
              <a:rPr kumimoji="0" lang="en-US" sz="2000" b="0" i="0" u="none" strike="noStrike" cap="none" normalizeH="0" baseline="0" dirty="0" err="1">
                <a:ln>
                  <a:noFill/>
                </a:ln>
                <a:solidFill>
                  <a:srgbClr val="002060"/>
                </a:solidFill>
                <a:effectLst/>
                <a:latin typeface="Arial Narrow" pitchFamily="34" charset="0"/>
                <a:ea typeface="Times New Roman" pitchFamily="18" charset="0"/>
                <a:cs typeface="Arial" pitchFamily="34" charset="0"/>
              </a:rPr>
              <a:t>et.II,Sala</a:t>
            </a:r>
            <a:r>
              <a:rPr kumimoji="0" lang="en-US" sz="2000" b="0" i="0" u="none" strike="noStrike" cap="none" normalizeH="0" baseline="0" dirty="0">
                <a:ln>
                  <a:noFill/>
                </a:ln>
                <a:solidFill>
                  <a:srgbClr val="002060"/>
                </a:solidFill>
                <a:effectLst/>
                <a:latin typeface="Arial Narrow" pitchFamily="34" charset="0"/>
                <a:ea typeface="Times New Roman" pitchFamily="18" charset="0"/>
                <a:cs typeface="Arial" pitchFamily="34" charset="0"/>
              </a:rPr>
              <a:t> IM 221 </a:t>
            </a:r>
            <a:endParaRPr kumimoji="0" lang="en-US" sz="2000" b="0" i="0" u="none" strike="noStrike" cap="none" normalizeH="0" baseline="0" dirty="0">
              <a:ln>
                <a:noFill/>
              </a:ln>
              <a:solidFill>
                <a:srgbClr val="00206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2060"/>
                </a:solidFill>
                <a:effectLst/>
                <a:latin typeface="Arial Narrow" pitchFamily="34" charset="0"/>
                <a:ea typeface="Times New Roman" pitchFamily="18" charset="0"/>
                <a:cs typeface="Arial" pitchFamily="34" charset="0"/>
              </a:rPr>
              <a:t>http://inginerie.ulbsibiu.ro/dep.iim </a:t>
            </a:r>
            <a:endParaRPr kumimoji="0" lang="en-US" sz="2000" b="0" i="0" u="none" strike="noStrike" cap="none" normalizeH="0" baseline="0" dirty="0">
              <a:ln>
                <a:noFill/>
              </a:ln>
              <a:solidFill>
                <a:srgbClr val="00206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2060"/>
                </a:solidFill>
                <a:effectLst/>
                <a:latin typeface="Arial Narrow" pitchFamily="34" charset="0"/>
                <a:ea typeface="Times New Roman" pitchFamily="18" charset="0"/>
                <a:cs typeface="Arial" pitchFamily="34" charset="0"/>
              </a:rPr>
              <a:t>e-mail: dep.iim@ulbsibiu.ro </a:t>
            </a:r>
            <a:endParaRPr kumimoji="0" lang="en-US" sz="2000" b="0" i="0" u="none" strike="noStrike" cap="none" normalizeH="0" baseline="0" dirty="0">
              <a:ln>
                <a:noFill/>
              </a:ln>
              <a:solidFill>
                <a:srgbClr val="002060"/>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979</TotalTime>
  <Words>436</Words>
  <Application>Microsoft Office PowerPoint</Application>
  <PresentationFormat>On-screen Show (4:3)</PresentationFormat>
  <Paragraphs>58</Paragraphs>
  <Slides>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Arial Narrow</vt:lpstr>
      <vt:lpstr>Calibri</vt:lpstr>
      <vt:lpstr>Symbol</vt:lpstr>
      <vt:lpstr>Times New Roman</vt:lpstr>
      <vt:lpstr>Office Theme</vt:lpstr>
      <vt:lpstr>Domeniul INGINERIE &amp; MANAGEMENT</vt:lpstr>
      <vt:lpstr>PowerPoint Presentation</vt:lpstr>
      <vt:lpstr>SCOPUL PRINCIPAL AL ACESTUI PROGRAM DE STUDII POSTUNIVERSITARE ESTE FORMAREA DE SPECIALIȘTI ÎN DOMENIUL AFACERILOR SPECIFICE MEDIULUI INDUSTRIAL INTERNAȚIONAL, ÎN SPECIAL CEL CHINEZ.   CURSURILE SE DESFĂȘOARĂ ÎN LIMBA ENGLEZĂ, DE CĂTRE CADRE DIDACTICE DIN CELE DOUĂ UNIVERSITĂȚI. </vt:lpstr>
      <vt:lpstr>PowerPoint Presentation</vt:lpstr>
      <vt:lpstr>PowerPoint Presentation</vt:lpstr>
    </vt:vector>
  </TitlesOfParts>
  <Company>CCOM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E-learning Assessment Tool Radu Adrian Ciora*, Carmen Simion* and Claudiu Voinia* *Lucian Blaga University of Sibiu, email:firstname.lastname@ulbsibiu.ro</dc:title>
  <dc:creator>radu.ciora</dc:creator>
  <cp:lastModifiedBy>TEODOR ALIN BOANTA</cp:lastModifiedBy>
  <cp:revision>75</cp:revision>
  <dcterms:created xsi:type="dcterms:W3CDTF">2011-06-01T11:35:58Z</dcterms:created>
  <dcterms:modified xsi:type="dcterms:W3CDTF">2019-08-06T08:58:09Z</dcterms:modified>
</cp:coreProperties>
</file>